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16" r:id="rId2"/>
  </p:sldMasterIdLst>
  <p:notesMasterIdLst>
    <p:notesMasterId r:id="rId10"/>
  </p:notesMasterIdLst>
  <p:sldIdLst>
    <p:sldId id="273" r:id="rId3"/>
    <p:sldId id="412" r:id="rId4"/>
    <p:sldId id="413" r:id="rId5"/>
    <p:sldId id="414" r:id="rId6"/>
    <p:sldId id="415" r:id="rId7"/>
    <p:sldId id="416" r:id="rId8"/>
    <p:sldId id="417" r:id="rId9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1" roundtripDataSignature="AMtx7mi+ZyQ7aRPWwsYG3WbUZe8ge5qp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8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42" Type="http://schemas.openxmlformats.org/officeDocument/2006/relationships/presProps" Target="presProps.xml"/><Relationship Id="rId3" Type="http://schemas.openxmlformats.org/officeDocument/2006/relationships/slide" Target="slides/slide1.xml"/><Relationship Id="rId141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44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4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d1aed6597a_0_7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d1aed6597a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25747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377" lvl="1" indent="-325747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566" lvl="2" indent="-331461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10"/>
          <p:cNvCxnSpPr/>
          <p:nvPr/>
        </p:nvCxnSpPr>
        <p:spPr>
          <a:xfrm>
            <a:off x="975784" y="4599005"/>
            <a:ext cx="10464800" cy="158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10"/>
          <p:cNvSpPr txBox="1"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963084" y="4626881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spcBef>
                <a:spcPts val="480"/>
              </a:spcBef>
              <a:spcAft>
                <a:spcPts val="0"/>
              </a:spcAft>
              <a:buSzPts val="2040"/>
              <a:buNone/>
              <a:defRPr sz="2400">
                <a:solidFill>
                  <a:schemeClr val="lt2"/>
                </a:solidFill>
              </a:defRPr>
            </a:lvl1pPr>
            <a:lvl2pPr marL="914377" lvl="1" indent="-228594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566" lvl="2" indent="-228594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marL="1828754" lvl="3" indent="-228594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5943" lvl="4" indent="-228594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131" lvl="5" indent="-228594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320" lvl="6" indent="-228594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509" lvl="7" indent="-228594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697" lvl="8" indent="-228594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609600" y="1673352"/>
            <a:ext cx="5384800" cy="4718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79721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marL="914377" lvl="1" indent="-358131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marL="1371566" lvl="2" indent="-342891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2"/>
          </p:nvPr>
        </p:nvSpPr>
        <p:spPr>
          <a:xfrm>
            <a:off x="6197600" y="1673352"/>
            <a:ext cx="5384800" cy="4718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79721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marL="914377" lvl="1" indent="-358131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marL="1371566" lvl="2" indent="-342891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2"/>
          <p:cNvCxnSpPr/>
          <p:nvPr/>
        </p:nvCxnSpPr>
        <p:spPr>
          <a:xfrm rot="5400000">
            <a:off x="3742807" y="4045486"/>
            <a:ext cx="4708525" cy="211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189" lvl="0" indent="-228594" algn="ctr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0">
                <a:solidFill>
                  <a:schemeClr val="dk2"/>
                </a:solidFill>
              </a:defRPr>
            </a:lvl1pPr>
            <a:lvl2pPr marL="914377" lvl="1" indent="-228594" algn="l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566" lvl="2" indent="-228594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754" lvl="3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5943" lvl="4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131" lvl="5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320" lvl="6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509" lvl="7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697" lvl="8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609600" y="2438400"/>
            <a:ext cx="524256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58131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377" lvl="1" indent="-336542" algn="l"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marL="1371566" lvl="2" indent="-331461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754" lvl="3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5943" lvl="4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131" lvl="5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320" lvl="6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509" lvl="7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697" lvl="8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3"/>
          </p:nvPr>
        </p:nvSpPr>
        <p:spPr>
          <a:xfrm>
            <a:off x="6339840" y="1676400"/>
            <a:ext cx="524256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189" lvl="0" indent="-228594" algn="ctr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lvl="1" indent="-228594" algn="l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566" lvl="2" indent="-228594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754" lvl="3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5943" lvl="4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131" lvl="5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320" lvl="6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509" lvl="7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697" lvl="8" indent="-228594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4"/>
          </p:nvPr>
        </p:nvSpPr>
        <p:spPr>
          <a:xfrm>
            <a:off x="6339840" y="2438400"/>
            <a:ext cx="524256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58131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377" lvl="1" indent="-336542" algn="l"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marL="1371566" lvl="2" indent="-331461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754" lvl="3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5943" lvl="4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131" lvl="5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320" lvl="6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509" lvl="7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697" lvl="8" indent="-330192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15"/>
          <p:cNvCxnSpPr/>
          <p:nvPr/>
        </p:nvCxnSpPr>
        <p:spPr>
          <a:xfrm rot="5400000">
            <a:off x="911754" y="3580347"/>
            <a:ext cx="5578475" cy="211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3962400" y="792080"/>
            <a:ext cx="7620000" cy="557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401310" algn="l">
              <a:spcBef>
                <a:spcPts val="640"/>
              </a:spcBef>
              <a:spcAft>
                <a:spcPts val="0"/>
              </a:spcAft>
              <a:buSzPts val="2720"/>
              <a:buChar char="•"/>
              <a:defRPr sz="3200"/>
            </a:lvl1pPr>
            <a:lvl2pPr marL="914377" lvl="1" indent="-379721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2pPr>
            <a:lvl3pPr marL="1371566" lvl="2" indent="-365751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3pPr>
            <a:lvl4pPr marL="1828754" lvl="3" indent="-355591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5943" lvl="4" indent="-355591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131" lvl="5" indent="-355591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320" lvl="6" indent="-355591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509" lvl="7" indent="-355591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697" lvl="8" indent="-355591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2"/>
          </p:nvPr>
        </p:nvSpPr>
        <p:spPr>
          <a:xfrm>
            <a:off x="609601" y="2130569"/>
            <a:ext cx="2852928" cy="4243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l"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marL="914377" lvl="1" indent="-228594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566" lvl="2" indent="-228594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marL="1828754" lvl="3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5943" lvl="4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131" lvl="5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320" lvl="6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509" lvl="7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697" lvl="8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609601" y="792480"/>
            <a:ext cx="2856907" cy="126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>
            <a:spLocks noGrp="1"/>
          </p:cNvSpPr>
          <p:nvPr>
            <p:ph type="pic" idx="2"/>
          </p:nvPr>
        </p:nvSpPr>
        <p:spPr>
          <a:xfrm>
            <a:off x="3811480" y="838201"/>
            <a:ext cx="7872520" cy="5500456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609600" y="2133600"/>
            <a:ext cx="2852928" cy="424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l"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marL="914377" lvl="1" indent="-228594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566" lvl="2" indent="-228594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marL="1828754" lvl="3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5943" lvl="4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131" lvl="5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320" lvl="6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509" lvl="7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697" lvl="8" indent="-228594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3657600" y="-1447800"/>
            <a:ext cx="48768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25747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377" lvl="1" indent="-325747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566" lvl="2" indent="-331461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 rot="5400000">
            <a:off x="7277100" y="2171700"/>
            <a:ext cx="5867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 rot="5400000">
            <a:off x="1689100" y="-469900"/>
            <a:ext cx="58674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325747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377" lvl="1" indent="-325747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566" lvl="2" indent="-331461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09630">
                <a:buClrTx/>
              </a:pPr>
              <a:t>1/28/2026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>
              <a:buClrTx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09630">
                <a:buClrTx/>
              </a:pPr>
              <a:t>‹#›</a:t>
            </a:fld>
            <a:endParaRPr lang="en-US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83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7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 rtl="0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 rtl="0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 rtl="0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 rtl="0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/>
          <p:nvPr/>
        </p:nvSpPr>
        <p:spPr>
          <a:xfrm>
            <a:off x="0" y="17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609600" y="19067"/>
            <a:ext cx="38608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572000" y="19067"/>
            <a:ext cx="5486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10160000" y="19067"/>
            <a:ext cx="142240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8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d1aed6597a_0_79"/>
          <p:cNvSpPr txBox="1">
            <a:spLocks noGrp="1"/>
          </p:cNvSpPr>
          <p:nvPr>
            <p:ph type="title"/>
          </p:nvPr>
        </p:nvSpPr>
        <p:spPr>
          <a:xfrm>
            <a:off x="1524000" y="838200"/>
            <a:ext cx="896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/>
              <a:t>Article 17:  Appropriate for One-Time Projects – Development and Housing Plan (Board of Selectmen) </a:t>
            </a:r>
            <a:endParaRPr/>
          </a:p>
        </p:txBody>
      </p:sp>
      <p:pic>
        <p:nvPicPr>
          <p:cNvPr id="199" name="Google Shape;199;g2d1aed6597a_0_7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87862" y="2605275"/>
            <a:ext cx="3816300" cy="377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2100" y="749300"/>
            <a:ext cx="5355540" cy="6108700"/>
            <a:chOff x="0" y="0"/>
            <a:chExt cx="660400" cy="7532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753273"/>
            </a:xfrm>
            <a:custGeom>
              <a:avLst/>
              <a:gdLst/>
              <a:ahLst/>
              <a:cxnLst/>
              <a:rect l="l" t="t" r="r" b="b"/>
              <a:pathLst>
                <a:path w="660400" h="753273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7180"/>
                  </a:cubicBezTo>
                  <a:lnTo>
                    <a:pt x="660400" y="753273"/>
                  </a:lnTo>
                  <a:lnTo>
                    <a:pt x="0" y="753273"/>
                  </a:lnTo>
                  <a:lnTo>
                    <a:pt x="0" y="327496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15F4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9375"/>
              <a:ext cx="660400" cy="6738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292100" y="1868720"/>
            <a:ext cx="5355540" cy="4264957"/>
          </a:xfrm>
          <a:custGeom>
            <a:avLst/>
            <a:gdLst/>
            <a:ahLst/>
            <a:cxnLst/>
            <a:rect l="l" t="t" r="r" b="b"/>
            <a:pathLst>
              <a:path w="8033310" h="6397436">
                <a:moveTo>
                  <a:pt x="0" y="0"/>
                </a:moveTo>
                <a:lnTo>
                  <a:pt x="8033310" y="0"/>
                </a:lnTo>
                <a:lnTo>
                  <a:pt x="8033310" y="6397436"/>
                </a:lnTo>
                <a:lnTo>
                  <a:pt x="0" y="6397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9423400" y="-1397000"/>
            <a:ext cx="4165600" cy="4165600"/>
            <a:chOff x="0" y="0"/>
            <a:chExt cx="702129" cy="702129"/>
          </a:xfrm>
        </p:grpSpPr>
        <p:sp>
          <p:nvSpPr>
            <p:cNvPr id="7" name="Freeform 7"/>
            <p:cNvSpPr/>
            <p:nvPr/>
          </p:nvSpPr>
          <p:spPr>
            <a:xfrm>
              <a:off x="0" y="9358"/>
              <a:ext cx="702129" cy="683412"/>
            </a:xfrm>
            <a:custGeom>
              <a:avLst/>
              <a:gdLst/>
              <a:ahLst/>
              <a:cxnLst/>
              <a:rect l="l" t="t" r="r" b="b"/>
              <a:pathLst>
                <a:path w="702129" h="683412">
                  <a:moveTo>
                    <a:pt x="393456" y="15179"/>
                  </a:moveTo>
                  <a:lnTo>
                    <a:pt x="659738" y="169305"/>
                  </a:lnTo>
                  <a:cubicBezTo>
                    <a:pt x="685974" y="184491"/>
                    <a:pt x="702129" y="212508"/>
                    <a:pt x="702129" y="242822"/>
                  </a:cubicBezTo>
                  <a:lnTo>
                    <a:pt x="702129" y="440591"/>
                  </a:lnTo>
                  <a:cubicBezTo>
                    <a:pt x="702129" y="470905"/>
                    <a:pt x="685974" y="498922"/>
                    <a:pt x="659738" y="514108"/>
                  </a:cubicBezTo>
                  <a:lnTo>
                    <a:pt x="393456" y="668235"/>
                  </a:lnTo>
                  <a:cubicBezTo>
                    <a:pt x="367233" y="683413"/>
                    <a:pt x="334896" y="683413"/>
                    <a:pt x="308673" y="668235"/>
                  </a:cubicBezTo>
                  <a:lnTo>
                    <a:pt x="42391" y="514108"/>
                  </a:lnTo>
                  <a:cubicBezTo>
                    <a:pt x="16155" y="498922"/>
                    <a:pt x="0" y="470905"/>
                    <a:pt x="0" y="440591"/>
                  </a:cubicBezTo>
                  <a:lnTo>
                    <a:pt x="0" y="242822"/>
                  </a:lnTo>
                  <a:cubicBezTo>
                    <a:pt x="0" y="212508"/>
                    <a:pt x="16155" y="184491"/>
                    <a:pt x="42391" y="169305"/>
                  </a:cubicBezTo>
                  <a:lnTo>
                    <a:pt x="308673" y="15179"/>
                  </a:lnTo>
                  <a:cubicBezTo>
                    <a:pt x="334896" y="0"/>
                    <a:pt x="367233" y="0"/>
                    <a:pt x="393456" y="15179"/>
                  </a:cubicBezTo>
                  <a:close/>
                </a:path>
              </a:pathLst>
            </a:custGeom>
            <a:solidFill>
              <a:srgbClr val="EAE6D6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7325"/>
              <a:ext cx="702129" cy="3751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0134362" y="149883"/>
            <a:ext cx="1718837" cy="1718837"/>
          </a:xfrm>
          <a:custGeom>
            <a:avLst/>
            <a:gdLst/>
            <a:ahLst/>
            <a:cxnLst/>
            <a:rect l="l" t="t" r="r" b="b"/>
            <a:pathLst>
              <a:path w="2578255" h="2578255">
                <a:moveTo>
                  <a:pt x="0" y="0"/>
                </a:moveTo>
                <a:lnTo>
                  <a:pt x="2578255" y="0"/>
                </a:lnTo>
                <a:lnTo>
                  <a:pt x="2578255" y="2578255"/>
                </a:lnTo>
                <a:lnTo>
                  <a:pt x="0" y="25782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558585" y="2344795"/>
            <a:ext cx="5404604" cy="19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4907"/>
              </a:lnSpc>
              <a:buClrTx/>
            </a:pPr>
            <a:r>
              <a:rPr lang="en-US" sz="6134" kern="1200" spc="-282" dirty="0">
                <a:solidFill>
                  <a:srgbClr val="333333"/>
                </a:solidFill>
                <a:latin typeface="Arial Black" panose="020B0A04020102020204" pitchFamily="34" charset="0"/>
                <a:ea typeface="+mn-ea"/>
                <a:cs typeface="+mn-cs"/>
              </a:rPr>
              <a:t>DOVER HOUSING TASK FORCE</a:t>
            </a:r>
          </a:p>
        </p:txBody>
      </p:sp>
    </p:spTree>
    <p:extLst>
      <p:ext uri="{BB962C8B-B14F-4D97-AF65-F5344CB8AC3E}">
        <p14:creationId xmlns:p14="http://schemas.microsoft.com/office/powerpoint/2010/main" val="405602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7434352" y="2738415"/>
            <a:ext cx="2876550" cy="4878070"/>
            <a:chOff x="0" y="0"/>
            <a:chExt cx="660400" cy="11199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1119910"/>
            </a:xfrm>
            <a:custGeom>
              <a:avLst/>
              <a:gdLst/>
              <a:ahLst/>
              <a:cxnLst/>
              <a:rect l="l" t="t" r="r" b="b"/>
              <a:pathLst>
                <a:path w="660400" h="111991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5324"/>
                  </a:cubicBezTo>
                  <a:lnTo>
                    <a:pt x="660400" y="1119910"/>
                  </a:lnTo>
                  <a:lnTo>
                    <a:pt x="0" y="1119910"/>
                  </a:lnTo>
                  <a:lnTo>
                    <a:pt x="0" y="335906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D4F3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9375"/>
              <a:ext cx="660400" cy="10405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4314953" y="2717423"/>
            <a:ext cx="2876550" cy="4878070"/>
            <a:chOff x="0" y="0"/>
            <a:chExt cx="660400" cy="11199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1119910"/>
            </a:xfrm>
            <a:custGeom>
              <a:avLst/>
              <a:gdLst/>
              <a:ahLst/>
              <a:cxnLst/>
              <a:rect l="l" t="t" r="r" b="b"/>
              <a:pathLst>
                <a:path w="660400" h="111991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5324"/>
                  </a:cubicBezTo>
                  <a:lnTo>
                    <a:pt x="660400" y="1119910"/>
                  </a:lnTo>
                  <a:lnTo>
                    <a:pt x="0" y="1119910"/>
                  </a:lnTo>
                  <a:lnTo>
                    <a:pt x="0" y="335906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15F4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9375"/>
              <a:ext cx="660400" cy="10405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000888" y="2717295"/>
            <a:ext cx="2876550" cy="4878325"/>
            <a:chOff x="0" y="0"/>
            <a:chExt cx="660400" cy="11199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1119969"/>
            </a:xfrm>
            <a:custGeom>
              <a:avLst/>
              <a:gdLst/>
              <a:ahLst/>
              <a:cxnLst/>
              <a:rect l="l" t="t" r="r" b="b"/>
              <a:pathLst>
                <a:path w="660400" h="1119969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5325"/>
                  </a:cubicBezTo>
                  <a:lnTo>
                    <a:pt x="660400" y="1119969"/>
                  </a:lnTo>
                  <a:lnTo>
                    <a:pt x="0" y="1119969"/>
                  </a:lnTo>
                  <a:lnTo>
                    <a:pt x="0" y="335907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33333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79375"/>
              <a:ext cx="660400" cy="104059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23400" y="-2296237"/>
            <a:ext cx="4165600" cy="4165600"/>
            <a:chOff x="0" y="0"/>
            <a:chExt cx="702129" cy="702129"/>
          </a:xfrm>
        </p:grpSpPr>
        <p:sp>
          <p:nvSpPr>
            <p:cNvPr id="12" name="Freeform 12"/>
            <p:cNvSpPr/>
            <p:nvPr/>
          </p:nvSpPr>
          <p:spPr>
            <a:xfrm>
              <a:off x="0" y="9358"/>
              <a:ext cx="702129" cy="683412"/>
            </a:xfrm>
            <a:custGeom>
              <a:avLst/>
              <a:gdLst/>
              <a:ahLst/>
              <a:cxnLst/>
              <a:rect l="l" t="t" r="r" b="b"/>
              <a:pathLst>
                <a:path w="702129" h="683412">
                  <a:moveTo>
                    <a:pt x="393456" y="15179"/>
                  </a:moveTo>
                  <a:lnTo>
                    <a:pt x="659738" y="169305"/>
                  </a:lnTo>
                  <a:cubicBezTo>
                    <a:pt x="685974" y="184491"/>
                    <a:pt x="702129" y="212508"/>
                    <a:pt x="702129" y="242822"/>
                  </a:cubicBezTo>
                  <a:lnTo>
                    <a:pt x="702129" y="440591"/>
                  </a:lnTo>
                  <a:cubicBezTo>
                    <a:pt x="702129" y="470905"/>
                    <a:pt x="685974" y="498922"/>
                    <a:pt x="659738" y="514108"/>
                  </a:cubicBezTo>
                  <a:lnTo>
                    <a:pt x="393456" y="668235"/>
                  </a:lnTo>
                  <a:cubicBezTo>
                    <a:pt x="367233" y="683413"/>
                    <a:pt x="334896" y="683413"/>
                    <a:pt x="308673" y="668235"/>
                  </a:cubicBezTo>
                  <a:lnTo>
                    <a:pt x="42391" y="514108"/>
                  </a:lnTo>
                  <a:cubicBezTo>
                    <a:pt x="16155" y="498922"/>
                    <a:pt x="0" y="470905"/>
                    <a:pt x="0" y="440591"/>
                  </a:cubicBezTo>
                  <a:lnTo>
                    <a:pt x="0" y="242822"/>
                  </a:lnTo>
                  <a:cubicBezTo>
                    <a:pt x="0" y="212508"/>
                    <a:pt x="16155" y="184491"/>
                    <a:pt x="42391" y="169305"/>
                  </a:cubicBezTo>
                  <a:lnTo>
                    <a:pt x="308673" y="15179"/>
                  </a:lnTo>
                  <a:cubicBezTo>
                    <a:pt x="334896" y="0"/>
                    <a:pt x="367233" y="0"/>
                    <a:pt x="393456" y="15179"/>
                  </a:cubicBezTo>
                  <a:close/>
                </a:path>
              </a:pathLst>
            </a:custGeom>
            <a:solidFill>
              <a:srgbClr val="EAE6D6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87325"/>
              <a:ext cx="702129" cy="3751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7617" y="3969680"/>
            <a:ext cx="868899" cy="749723"/>
            <a:chOff x="0" y="0"/>
            <a:chExt cx="1506798" cy="13001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06798" cy="1300129"/>
            </a:xfrm>
            <a:custGeom>
              <a:avLst/>
              <a:gdLst/>
              <a:ahLst/>
              <a:cxnLst/>
              <a:rect l="l" t="t" r="r" b="b"/>
              <a:pathLst>
                <a:path w="1506798" h="1300129">
                  <a:moveTo>
                    <a:pt x="95040" y="0"/>
                  </a:moveTo>
                  <a:lnTo>
                    <a:pt x="1411757" y="0"/>
                  </a:lnTo>
                  <a:cubicBezTo>
                    <a:pt x="1464247" y="0"/>
                    <a:pt x="1506798" y="42551"/>
                    <a:pt x="1506798" y="95040"/>
                  </a:cubicBezTo>
                  <a:lnTo>
                    <a:pt x="1506798" y="1205089"/>
                  </a:lnTo>
                  <a:cubicBezTo>
                    <a:pt x="1506798" y="1257578"/>
                    <a:pt x="1464247" y="1300129"/>
                    <a:pt x="1411757" y="1300129"/>
                  </a:cubicBezTo>
                  <a:lnTo>
                    <a:pt x="95040" y="1300129"/>
                  </a:lnTo>
                  <a:cubicBezTo>
                    <a:pt x="42551" y="1300129"/>
                    <a:pt x="0" y="1257578"/>
                    <a:pt x="0" y="1205089"/>
                  </a:cubicBezTo>
                  <a:lnTo>
                    <a:pt x="0" y="95040"/>
                  </a:lnTo>
                  <a:cubicBezTo>
                    <a:pt x="0" y="42551"/>
                    <a:pt x="42551" y="0"/>
                    <a:pt x="95040" y="0"/>
                  </a:cubicBezTo>
                  <a:close/>
                </a:path>
              </a:pathLst>
            </a:custGeom>
            <a:solidFill>
              <a:srgbClr val="FDFAE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7625"/>
              <a:ext cx="1506798" cy="12525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02903" y="4019565"/>
            <a:ext cx="723128" cy="680715"/>
            <a:chOff x="0" y="0"/>
            <a:chExt cx="1254010" cy="11804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54010" cy="1180461"/>
            </a:xfrm>
            <a:custGeom>
              <a:avLst/>
              <a:gdLst/>
              <a:ahLst/>
              <a:cxnLst/>
              <a:rect l="l" t="t" r="r" b="b"/>
              <a:pathLst>
                <a:path w="1254010" h="1180461">
                  <a:moveTo>
                    <a:pt x="114199" y="0"/>
                  </a:moveTo>
                  <a:lnTo>
                    <a:pt x="1139811" y="0"/>
                  </a:lnTo>
                  <a:cubicBezTo>
                    <a:pt x="1202881" y="0"/>
                    <a:pt x="1254010" y="51129"/>
                    <a:pt x="1254010" y="114199"/>
                  </a:cubicBezTo>
                  <a:lnTo>
                    <a:pt x="1254010" y="1066261"/>
                  </a:lnTo>
                  <a:cubicBezTo>
                    <a:pt x="1254010" y="1096549"/>
                    <a:pt x="1241978" y="1125596"/>
                    <a:pt x="1220562" y="1147012"/>
                  </a:cubicBezTo>
                  <a:cubicBezTo>
                    <a:pt x="1199145" y="1168429"/>
                    <a:pt x="1170098" y="1180461"/>
                    <a:pt x="1139811" y="1180461"/>
                  </a:cubicBezTo>
                  <a:lnTo>
                    <a:pt x="114199" y="1180461"/>
                  </a:lnTo>
                  <a:cubicBezTo>
                    <a:pt x="51129" y="1180461"/>
                    <a:pt x="0" y="1129332"/>
                    <a:pt x="0" y="1066261"/>
                  </a:cubicBezTo>
                  <a:lnTo>
                    <a:pt x="0" y="114199"/>
                  </a:lnTo>
                  <a:cubicBezTo>
                    <a:pt x="0" y="51129"/>
                    <a:pt x="51129" y="0"/>
                    <a:pt x="114199" y="0"/>
                  </a:cubicBezTo>
                  <a:close/>
                </a:path>
              </a:pathLst>
            </a:custGeom>
            <a:solidFill>
              <a:srgbClr val="FDFAE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47625"/>
              <a:ext cx="1254010" cy="11328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16113" y="4019565"/>
            <a:ext cx="713028" cy="680715"/>
            <a:chOff x="0" y="0"/>
            <a:chExt cx="1236495" cy="118046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36495" cy="1180461"/>
            </a:xfrm>
            <a:custGeom>
              <a:avLst/>
              <a:gdLst/>
              <a:ahLst/>
              <a:cxnLst/>
              <a:rect l="l" t="t" r="r" b="b"/>
              <a:pathLst>
                <a:path w="1236495" h="1180461">
                  <a:moveTo>
                    <a:pt x="115817" y="0"/>
                  </a:moveTo>
                  <a:lnTo>
                    <a:pt x="1120679" y="0"/>
                  </a:lnTo>
                  <a:cubicBezTo>
                    <a:pt x="1151395" y="0"/>
                    <a:pt x="1180853" y="12202"/>
                    <a:pt x="1202573" y="33922"/>
                  </a:cubicBezTo>
                  <a:cubicBezTo>
                    <a:pt x="1224293" y="55642"/>
                    <a:pt x="1236495" y="85100"/>
                    <a:pt x="1236495" y="115817"/>
                  </a:cubicBezTo>
                  <a:lnTo>
                    <a:pt x="1236495" y="1064644"/>
                  </a:lnTo>
                  <a:cubicBezTo>
                    <a:pt x="1236495" y="1095360"/>
                    <a:pt x="1224293" y="1124819"/>
                    <a:pt x="1202573" y="1146539"/>
                  </a:cubicBezTo>
                  <a:cubicBezTo>
                    <a:pt x="1180853" y="1168258"/>
                    <a:pt x="1151395" y="1180461"/>
                    <a:pt x="1120679" y="1180461"/>
                  </a:cubicBezTo>
                  <a:lnTo>
                    <a:pt x="115817" y="1180461"/>
                  </a:lnTo>
                  <a:cubicBezTo>
                    <a:pt x="85100" y="1180461"/>
                    <a:pt x="55642" y="1168258"/>
                    <a:pt x="33922" y="1146539"/>
                  </a:cubicBezTo>
                  <a:cubicBezTo>
                    <a:pt x="12202" y="1124819"/>
                    <a:pt x="0" y="1095360"/>
                    <a:pt x="0" y="1064644"/>
                  </a:cubicBezTo>
                  <a:lnTo>
                    <a:pt x="0" y="115817"/>
                  </a:lnTo>
                  <a:cubicBezTo>
                    <a:pt x="0" y="85100"/>
                    <a:pt x="12202" y="55642"/>
                    <a:pt x="33922" y="33922"/>
                  </a:cubicBezTo>
                  <a:cubicBezTo>
                    <a:pt x="55642" y="12202"/>
                    <a:pt x="85100" y="0"/>
                    <a:pt x="115817" y="0"/>
                  </a:cubicBezTo>
                  <a:close/>
                </a:path>
              </a:pathLst>
            </a:custGeom>
            <a:solidFill>
              <a:srgbClr val="FDFAE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47625"/>
              <a:ext cx="1236495" cy="11328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Freeform 23"/>
          <p:cNvSpPr/>
          <p:nvPr/>
        </p:nvSpPr>
        <p:spPr>
          <a:xfrm>
            <a:off x="1756212" y="4054068"/>
            <a:ext cx="611708" cy="611708"/>
          </a:xfrm>
          <a:custGeom>
            <a:avLst/>
            <a:gdLst/>
            <a:ahLst/>
            <a:cxnLst/>
            <a:rect l="l" t="t" r="r" b="b"/>
            <a:pathLst>
              <a:path w="917562" h="917562">
                <a:moveTo>
                  <a:pt x="0" y="0"/>
                </a:moveTo>
                <a:lnTo>
                  <a:pt x="917562" y="0"/>
                </a:lnTo>
                <a:lnTo>
                  <a:pt x="917562" y="917562"/>
                </a:lnTo>
                <a:lnTo>
                  <a:pt x="0" y="9175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5246387" y="4107843"/>
            <a:ext cx="636162" cy="504159"/>
          </a:xfrm>
          <a:custGeom>
            <a:avLst/>
            <a:gdLst/>
            <a:ahLst/>
            <a:cxnLst/>
            <a:rect l="l" t="t" r="r" b="b"/>
            <a:pathLst>
              <a:path w="954243" h="756238">
                <a:moveTo>
                  <a:pt x="0" y="0"/>
                </a:moveTo>
                <a:lnTo>
                  <a:pt x="954243" y="0"/>
                </a:lnTo>
                <a:lnTo>
                  <a:pt x="954243" y="756238"/>
                </a:lnTo>
                <a:lnTo>
                  <a:pt x="0" y="75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8560563" y="4146812"/>
            <a:ext cx="599960" cy="413222"/>
          </a:xfrm>
          <a:custGeom>
            <a:avLst/>
            <a:gdLst/>
            <a:ahLst/>
            <a:cxnLst/>
            <a:rect l="l" t="t" r="r" b="b"/>
            <a:pathLst>
              <a:path w="899940" h="619833">
                <a:moveTo>
                  <a:pt x="0" y="0"/>
                </a:moveTo>
                <a:lnTo>
                  <a:pt x="899940" y="0"/>
                </a:lnTo>
                <a:lnTo>
                  <a:pt x="899940" y="619833"/>
                </a:lnTo>
                <a:lnTo>
                  <a:pt x="0" y="6198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27617" y="5367950"/>
            <a:ext cx="2664781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9"/>
              </a:lnSpc>
              <a:buClrTx/>
            </a:pPr>
            <a:r>
              <a:rPr lang="en-US" sz="1533" kern="1200" dirty="0">
                <a:solidFill>
                  <a:srgbClr val="FDFAEC"/>
                </a:solidFill>
                <a:latin typeface="Calibri"/>
                <a:ea typeface="+mn-ea"/>
                <a:cs typeface="+mn-cs"/>
              </a:rPr>
              <a:t>Establish an internal Dover process for review of </a:t>
            </a:r>
          </a:p>
          <a:p>
            <a:pPr defTabSz="609630">
              <a:lnSpc>
                <a:spcPts val="1839"/>
              </a:lnSpc>
              <a:buClrTx/>
            </a:pPr>
            <a:r>
              <a:rPr lang="en-US" sz="1533" kern="1200" dirty="0">
                <a:solidFill>
                  <a:srgbClr val="FDFAEC"/>
                </a:solidFill>
                <a:latin typeface="Calibri"/>
                <a:ea typeface="+mn-ea"/>
                <a:cs typeface="+mn-cs"/>
              </a:rPr>
              <a:t>multi-family developments</a:t>
            </a:r>
          </a:p>
          <a:p>
            <a:pPr defTabSz="609630">
              <a:lnSpc>
                <a:spcPts val="1440"/>
              </a:lnSpc>
              <a:buClrTx/>
            </a:pPr>
            <a:endParaRPr lang="en-US" sz="1533" kern="1200" dirty="0">
              <a:solidFill>
                <a:srgbClr val="FDFAEC"/>
              </a:solidFill>
              <a:latin typeface="Object Sans"/>
              <a:ea typeface="+mn-ea"/>
              <a:cs typeface="+mn-c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627617" y="4909903"/>
            <a:ext cx="2664781" cy="30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333"/>
              </a:lnSpc>
              <a:buClrTx/>
            </a:pPr>
            <a:r>
              <a:rPr lang="en-US" sz="2333" kern="1200" spc="-107" dirty="0">
                <a:solidFill>
                  <a:srgbClr val="FDFAEC"/>
                </a:solidFill>
                <a:latin typeface="Arial Black" panose="020B0A04020102020204" pitchFamily="34" charset="0"/>
                <a:ea typeface="+mn-ea"/>
                <a:cs typeface="+mn-cs"/>
              </a:rPr>
              <a:t>Review Process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72604" y="5317150"/>
            <a:ext cx="266478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9"/>
              </a:lnSpc>
              <a:buClrTx/>
            </a:pPr>
            <a:r>
              <a:rPr lang="en-US" sz="1533" kern="1200" dirty="0">
                <a:solidFill>
                  <a:srgbClr val="FDFAEC"/>
                </a:solidFill>
                <a:latin typeface="Calibri"/>
                <a:ea typeface="+mn-ea"/>
                <a:cs typeface="+mn-cs"/>
              </a:rPr>
              <a:t>Establish a communication strategy and public education plan </a:t>
            </a:r>
          </a:p>
          <a:p>
            <a:pPr defTabSz="609630">
              <a:lnSpc>
                <a:spcPts val="1839"/>
              </a:lnSpc>
              <a:buClrTx/>
            </a:pPr>
            <a:endParaRPr lang="en-US" sz="1533" kern="1200" dirty="0">
              <a:solidFill>
                <a:srgbClr val="FDFAEC"/>
              </a:solidFill>
              <a:latin typeface="Object Sans"/>
              <a:ea typeface="+mn-ea"/>
              <a:cs typeface="+mn-c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202904" y="4864183"/>
            <a:ext cx="2664781" cy="30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333"/>
              </a:lnSpc>
              <a:buClrTx/>
            </a:pPr>
            <a:r>
              <a:rPr lang="en-US" sz="2333" kern="1200" spc="-107" dirty="0">
                <a:solidFill>
                  <a:srgbClr val="FDFAEC"/>
                </a:solidFill>
                <a:latin typeface="Arial Black" panose="020B0A04020102020204" pitchFamily="34" charset="0"/>
                <a:ea typeface="+mn-ea"/>
                <a:cs typeface="+mn-cs"/>
              </a:rPr>
              <a:t>Communication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484363" y="5164749"/>
            <a:ext cx="2443384" cy="129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687"/>
              </a:lnSpc>
              <a:buClrTx/>
            </a:pPr>
            <a:r>
              <a:rPr lang="en-US" sz="1405" kern="1200" dirty="0">
                <a:solidFill>
                  <a:srgbClr val="FDFAEC"/>
                </a:solidFill>
                <a:latin typeface="Calibri"/>
                <a:ea typeface="+mn-ea"/>
                <a:cs typeface="+mn-cs"/>
              </a:rPr>
              <a:t>Provide Dover with a “Tool Box” for addressing multi-family developments that balance our goals of “open space and diversified housing stock”</a:t>
            </a:r>
          </a:p>
          <a:p>
            <a:pPr defTabSz="609630">
              <a:lnSpc>
                <a:spcPts val="1687"/>
              </a:lnSpc>
              <a:buClrTx/>
            </a:pPr>
            <a:endParaRPr lang="en-US" sz="1405" kern="1200" dirty="0">
              <a:solidFill>
                <a:srgbClr val="FDFAEC"/>
              </a:solidFill>
              <a:latin typeface="Object Sans"/>
              <a:ea typeface="+mn-ea"/>
              <a:cs typeface="+mn-c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516113" y="4864183"/>
            <a:ext cx="2664781" cy="30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333"/>
              </a:lnSpc>
              <a:buClrTx/>
            </a:pPr>
            <a:r>
              <a:rPr lang="en-US" sz="2333" kern="1200" spc="-107" dirty="0">
                <a:solidFill>
                  <a:srgbClr val="FDFAEC"/>
                </a:solidFill>
                <a:latin typeface="Arial Black" panose="020B0A04020102020204" pitchFamily="34" charset="0"/>
                <a:ea typeface="+mn-ea"/>
                <a:cs typeface="+mn-cs"/>
              </a:rPr>
              <a:t>Tools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7648" y="536633"/>
            <a:ext cx="8079517" cy="101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840"/>
              </a:lnSpc>
              <a:buClrTx/>
            </a:pPr>
            <a:r>
              <a:rPr lang="en-US" sz="4800" kern="1200" spc="-221" dirty="0">
                <a:solidFill>
                  <a:srgbClr val="333333"/>
                </a:solidFill>
                <a:latin typeface="Arial Black" panose="020B0A04020102020204" pitchFamily="34" charset="0"/>
                <a:ea typeface="+mn-ea"/>
                <a:cs typeface="+mn-cs"/>
              </a:rPr>
              <a:t>DOVER HOUSING TASK FORCE – WHO ARE WE?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4462" y="1769156"/>
            <a:ext cx="9877532" cy="1179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606" lvl="1" indent="-230303" defTabSz="609630">
              <a:buClrTx/>
              <a:buFont typeface="Arial"/>
              <a:buChar char="•"/>
            </a:pPr>
            <a:r>
              <a:rPr lang="en-US" sz="2333" kern="1200" spc="-98" dirty="0">
                <a:latin typeface="Calibri"/>
                <a:ea typeface="+mn-ea"/>
                <a:cs typeface="+mn-cs"/>
              </a:rPr>
              <a:t>The Dover Housing Task Force (DHTF) was formed by the Board of Selectmen in 2023</a:t>
            </a:r>
          </a:p>
          <a:p>
            <a:pPr marL="230303" lvl="1" defTabSz="609630">
              <a:buClrTx/>
            </a:pPr>
            <a:endParaRPr lang="en-US" sz="667" kern="1200" spc="-98" dirty="0">
              <a:latin typeface="Calibri"/>
              <a:ea typeface="+mn-ea"/>
              <a:cs typeface="+mn-cs"/>
            </a:endParaRPr>
          </a:p>
          <a:p>
            <a:pPr marL="460606" lvl="1" indent="-230303" defTabSz="609630">
              <a:buClrTx/>
              <a:buFont typeface="Arial"/>
              <a:buChar char="•"/>
            </a:pPr>
            <a:r>
              <a:rPr lang="en-US" sz="2333" kern="1200" spc="-98" dirty="0">
                <a:latin typeface="Calibri"/>
                <a:ea typeface="+mn-ea"/>
                <a:cs typeface="+mn-cs"/>
              </a:rPr>
              <a:t>Members include representatives (from staff &amp; boards) from the Planning Board, Conservation Commission, Building Department &amp; Board of Health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165601" y="3188229"/>
            <a:ext cx="2752543" cy="481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013"/>
              </a:lnSpc>
              <a:buClrTx/>
            </a:pPr>
            <a:r>
              <a:rPr lang="en-US" sz="2866" kern="1200" dirty="0">
                <a:latin typeface="Arial Black" panose="020B0A04020102020204" pitchFamily="34" charset="0"/>
                <a:ea typeface="+mn-ea"/>
                <a:cs typeface="+mn-cs"/>
              </a:rPr>
              <a:t>Our Mission:</a:t>
            </a:r>
          </a:p>
        </p:txBody>
      </p:sp>
    </p:spTree>
    <p:extLst>
      <p:ext uri="{BB962C8B-B14F-4D97-AF65-F5344CB8AC3E}">
        <p14:creationId xmlns:p14="http://schemas.microsoft.com/office/powerpoint/2010/main" val="241798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25072" y="2208410"/>
            <a:ext cx="4076327" cy="4649590"/>
            <a:chOff x="0" y="0"/>
            <a:chExt cx="660400" cy="7532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753273"/>
            </a:xfrm>
            <a:custGeom>
              <a:avLst/>
              <a:gdLst/>
              <a:ahLst/>
              <a:cxnLst/>
              <a:rect l="l" t="t" r="r" b="b"/>
              <a:pathLst>
                <a:path w="660400" h="753273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7180"/>
                  </a:cubicBezTo>
                  <a:lnTo>
                    <a:pt x="660400" y="753273"/>
                  </a:lnTo>
                  <a:lnTo>
                    <a:pt x="0" y="753273"/>
                  </a:lnTo>
                  <a:lnTo>
                    <a:pt x="0" y="327496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315F4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9375"/>
              <a:ext cx="660400" cy="67389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7825072" y="2622845"/>
            <a:ext cx="4076327" cy="3713164"/>
          </a:xfrm>
          <a:custGeom>
            <a:avLst/>
            <a:gdLst/>
            <a:ahLst/>
            <a:cxnLst/>
            <a:rect l="l" t="t" r="r" b="b"/>
            <a:pathLst>
              <a:path w="6114491" h="5569746">
                <a:moveTo>
                  <a:pt x="0" y="0"/>
                </a:moveTo>
                <a:lnTo>
                  <a:pt x="6114491" y="0"/>
                </a:lnTo>
                <a:lnTo>
                  <a:pt x="6114491" y="5569746"/>
                </a:lnTo>
                <a:lnTo>
                  <a:pt x="0" y="5569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7240" y="208436"/>
            <a:ext cx="11744159" cy="1391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600"/>
              </a:lnSpc>
              <a:spcBef>
                <a:spcPct val="0"/>
              </a:spcBef>
              <a:buClrTx/>
            </a:pPr>
            <a:r>
              <a:rPr lang="en-US" sz="4000" kern="1200" dirty="0">
                <a:latin typeface="Arial Black" panose="020B0A04020102020204" pitchFamily="34" charset="0"/>
                <a:ea typeface="+mn-ea"/>
                <a:cs typeface="+mn-cs"/>
              </a:rPr>
              <a:t>Dover Housing Task Force </a:t>
            </a:r>
          </a:p>
          <a:p>
            <a:pPr algn="ctr" defTabSz="609630">
              <a:lnSpc>
                <a:spcPts val="5600"/>
              </a:lnSpc>
              <a:spcBef>
                <a:spcPct val="0"/>
              </a:spcBef>
              <a:buClrTx/>
            </a:pPr>
            <a:r>
              <a:rPr lang="en-US" sz="4000" kern="1200" dirty="0">
                <a:latin typeface="Arial Black" panose="020B0A04020102020204" pitchFamily="34" charset="0"/>
                <a:ea typeface="+mn-ea"/>
                <a:cs typeface="+mn-cs"/>
              </a:rPr>
              <a:t>Special Warrant Article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240" y="2108200"/>
            <a:ext cx="7561411" cy="4253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59" lvl="1" indent="-287879" defTabSz="609630">
              <a:lnSpc>
                <a:spcPts val="3733"/>
              </a:lnSpc>
              <a:buClrTx/>
              <a:buFont typeface="Arial"/>
              <a:buChar char="•"/>
            </a:pPr>
            <a:r>
              <a:rPr lang="en-US" sz="3000" kern="1200" dirty="0">
                <a:latin typeface="Calibri"/>
                <a:ea typeface="+mn-ea"/>
                <a:cs typeface="+mn-cs"/>
              </a:rPr>
              <a:t>To establish a “Toolbox," the DHTF seeks to hire a consultant who can develop a comprehensive plan for Dover's development and housing.</a:t>
            </a:r>
          </a:p>
          <a:p>
            <a:pPr defTabSz="609630">
              <a:lnSpc>
                <a:spcPts val="3733"/>
              </a:lnSpc>
              <a:buClrTx/>
            </a:pPr>
            <a:endParaRPr lang="en-US" sz="3000" kern="1200" dirty="0">
              <a:latin typeface="Calibri"/>
              <a:ea typeface="+mn-ea"/>
              <a:cs typeface="+mn-cs"/>
            </a:endParaRPr>
          </a:p>
          <a:p>
            <a:pPr marL="575759" lvl="1" indent="-287879" defTabSz="609630">
              <a:lnSpc>
                <a:spcPts val="3733"/>
              </a:lnSpc>
              <a:buClrTx/>
              <a:buFont typeface="Arial"/>
              <a:buChar char="•"/>
            </a:pPr>
            <a:r>
              <a:rPr lang="en-US" sz="3000" kern="1200" dirty="0">
                <a:latin typeface="Calibri"/>
                <a:ea typeface="+mn-ea"/>
                <a:cs typeface="+mn-cs"/>
              </a:rPr>
              <a:t>Requested Amount: $100,000</a:t>
            </a:r>
          </a:p>
          <a:p>
            <a:pPr defTabSz="609630">
              <a:lnSpc>
                <a:spcPts val="3733"/>
              </a:lnSpc>
              <a:spcBef>
                <a:spcPct val="0"/>
              </a:spcBef>
              <a:buClrTx/>
            </a:pPr>
            <a:endParaRPr lang="en-US" sz="3000" kern="1200" dirty="0">
              <a:latin typeface="Calibri"/>
              <a:ea typeface="+mn-ea"/>
              <a:cs typeface="+mn-cs"/>
            </a:endParaRPr>
          </a:p>
          <a:p>
            <a:pPr marL="575759" lvl="1" indent="-287879" defTabSz="609630">
              <a:lnSpc>
                <a:spcPts val="3733"/>
              </a:lnSpc>
              <a:buClrTx/>
              <a:buFont typeface="Arial"/>
              <a:buChar char="•"/>
            </a:pPr>
            <a:r>
              <a:rPr lang="en-US" sz="3000" kern="1200" dirty="0">
                <a:latin typeface="Calibri"/>
                <a:ea typeface="+mn-ea"/>
                <a:cs typeface="+mn-cs"/>
              </a:rPr>
              <a:t>Dover does not have the expertise in-house to address complex state laws</a:t>
            </a:r>
          </a:p>
        </p:txBody>
      </p:sp>
    </p:spTree>
    <p:extLst>
      <p:ext uri="{BB962C8B-B14F-4D97-AF65-F5344CB8AC3E}">
        <p14:creationId xmlns:p14="http://schemas.microsoft.com/office/powerpoint/2010/main" val="1221359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23400" y="0"/>
            <a:ext cx="2768600" cy="6858000"/>
            <a:chOff x="0" y="0"/>
            <a:chExt cx="109376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3768" cy="2709333"/>
            </a:xfrm>
            <a:custGeom>
              <a:avLst/>
              <a:gdLst/>
              <a:ahLst/>
              <a:cxnLst/>
              <a:rect l="l" t="t" r="r" b="b"/>
              <a:pathLst>
                <a:path w="1093768" h="2709333">
                  <a:moveTo>
                    <a:pt x="0" y="0"/>
                  </a:moveTo>
                  <a:lnTo>
                    <a:pt x="1093768" y="0"/>
                  </a:lnTo>
                  <a:lnTo>
                    <a:pt x="10937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5F4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093768" cy="26617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23400" y="-2361241"/>
            <a:ext cx="4165600" cy="4165600"/>
            <a:chOff x="0" y="0"/>
            <a:chExt cx="702129" cy="702129"/>
          </a:xfrm>
        </p:grpSpPr>
        <p:sp>
          <p:nvSpPr>
            <p:cNvPr id="6" name="Freeform 6"/>
            <p:cNvSpPr/>
            <p:nvPr/>
          </p:nvSpPr>
          <p:spPr>
            <a:xfrm>
              <a:off x="0" y="9358"/>
              <a:ext cx="702129" cy="683412"/>
            </a:xfrm>
            <a:custGeom>
              <a:avLst/>
              <a:gdLst/>
              <a:ahLst/>
              <a:cxnLst/>
              <a:rect l="l" t="t" r="r" b="b"/>
              <a:pathLst>
                <a:path w="702129" h="683412">
                  <a:moveTo>
                    <a:pt x="393456" y="15179"/>
                  </a:moveTo>
                  <a:lnTo>
                    <a:pt x="659738" y="169305"/>
                  </a:lnTo>
                  <a:cubicBezTo>
                    <a:pt x="685974" y="184491"/>
                    <a:pt x="702129" y="212508"/>
                    <a:pt x="702129" y="242822"/>
                  </a:cubicBezTo>
                  <a:lnTo>
                    <a:pt x="702129" y="440591"/>
                  </a:lnTo>
                  <a:cubicBezTo>
                    <a:pt x="702129" y="470905"/>
                    <a:pt x="685974" y="498922"/>
                    <a:pt x="659738" y="514108"/>
                  </a:cubicBezTo>
                  <a:lnTo>
                    <a:pt x="393456" y="668235"/>
                  </a:lnTo>
                  <a:cubicBezTo>
                    <a:pt x="367233" y="683413"/>
                    <a:pt x="334896" y="683413"/>
                    <a:pt x="308673" y="668235"/>
                  </a:cubicBezTo>
                  <a:lnTo>
                    <a:pt x="42391" y="514108"/>
                  </a:lnTo>
                  <a:cubicBezTo>
                    <a:pt x="16155" y="498922"/>
                    <a:pt x="0" y="470905"/>
                    <a:pt x="0" y="440591"/>
                  </a:cubicBezTo>
                  <a:lnTo>
                    <a:pt x="0" y="242822"/>
                  </a:lnTo>
                  <a:cubicBezTo>
                    <a:pt x="0" y="212508"/>
                    <a:pt x="16155" y="184491"/>
                    <a:pt x="42391" y="169305"/>
                  </a:cubicBezTo>
                  <a:lnTo>
                    <a:pt x="308673" y="15179"/>
                  </a:lnTo>
                  <a:cubicBezTo>
                    <a:pt x="334896" y="0"/>
                    <a:pt x="367233" y="0"/>
                    <a:pt x="393456" y="15179"/>
                  </a:cubicBezTo>
                  <a:close/>
                </a:path>
              </a:pathLst>
            </a:custGeom>
            <a:solidFill>
              <a:srgbClr val="EAE6D6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87325"/>
              <a:ext cx="702129" cy="3751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9423400" y="3255093"/>
            <a:ext cx="2768600" cy="2917107"/>
          </a:xfrm>
          <a:custGeom>
            <a:avLst/>
            <a:gdLst/>
            <a:ahLst/>
            <a:cxnLst/>
            <a:rect l="l" t="t" r="r" b="b"/>
            <a:pathLst>
              <a:path w="4152900" h="4375661">
                <a:moveTo>
                  <a:pt x="0" y="0"/>
                </a:moveTo>
                <a:lnTo>
                  <a:pt x="4152900" y="0"/>
                </a:lnTo>
                <a:lnTo>
                  <a:pt x="4152900" y="4375661"/>
                </a:lnTo>
                <a:lnTo>
                  <a:pt x="0" y="4375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61613" y="387082"/>
            <a:ext cx="8035207" cy="1008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934"/>
              </a:lnSpc>
              <a:spcBef>
                <a:spcPct val="0"/>
              </a:spcBef>
              <a:buClrTx/>
            </a:pPr>
            <a:r>
              <a:rPr lang="en-US" sz="3934" kern="1200" spc="-181" dirty="0">
                <a:latin typeface="Arial Black" panose="020B0A04020102020204" pitchFamily="34" charset="0"/>
                <a:ea typeface="+mn-ea"/>
                <a:cs typeface="+mn-cs"/>
              </a:rPr>
              <a:t>Why? Housing Challenges in Dover are Growing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4919" y="2063044"/>
            <a:ext cx="8914194" cy="3230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4" lvl="1" indent="-259092" algn="just" defTabSz="609630">
              <a:lnSpc>
                <a:spcPts val="2399"/>
              </a:lnSpc>
              <a:buClrTx/>
              <a:buFont typeface="Arial"/>
              <a:buChar char="•"/>
            </a:pPr>
            <a:r>
              <a:rPr lang="en-US" sz="2400" kern="1200" spc="-110" dirty="0">
                <a:latin typeface="Calibri"/>
                <a:ea typeface="+mn-ea"/>
                <a:cs typeface="+mn-cs"/>
              </a:rPr>
              <a:t>Chapter 40B/Affordable Housing applications are on the rise. </a:t>
            </a:r>
          </a:p>
          <a:p>
            <a:pPr algn="just" defTabSz="609630">
              <a:lnSpc>
                <a:spcPts val="1867"/>
              </a:lnSpc>
              <a:buClrTx/>
            </a:pPr>
            <a:r>
              <a:rPr lang="en-US" sz="1867" kern="1200" spc="-85" dirty="0">
                <a:latin typeface="Calibri"/>
                <a:ea typeface="+mn-ea"/>
                <a:cs typeface="+mn-cs"/>
              </a:rPr>
              <a:t>             Developers are circling Dover (our much-loved open space is alluring)</a:t>
            </a:r>
          </a:p>
          <a:p>
            <a:pPr algn="just" defTabSz="609630">
              <a:lnSpc>
                <a:spcPts val="2399"/>
              </a:lnSpc>
              <a:spcBef>
                <a:spcPct val="0"/>
              </a:spcBef>
              <a:buClrTx/>
            </a:pPr>
            <a:endParaRPr lang="en-US" sz="1867" kern="1200" spc="-85" dirty="0">
              <a:latin typeface="Calibri"/>
              <a:ea typeface="+mn-ea"/>
              <a:cs typeface="+mn-cs"/>
            </a:endParaRPr>
          </a:p>
          <a:p>
            <a:pPr marL="503790" lvl="1" indent="-251895" algn="just" defTabSz="609630">
              <a:lnSpc>
                <a:spcPts val="2333"/>
              </a:lnSpc>
              <a:buClrTx/>
              <a:buFont typeface="Arial"/>
              <a:buChar char="•"/>
            </a:pPr>
            <a:r>
              <a:rPr lang="en-US" sz="2400" kern="1200" spc="-107" dirty="0">
                <a:latin typeface="Calibri"/>
                <a:ea typeface="+mn-ea"/>
                <a:cs typeface="+mn-cs"/>
              </a:rPr>
              <a:t>MBTA Communities Act compliance is mandatory by 12/31/25</a:t>
            </a:r>
          </a:p>
          <a:p>
            <a:pPr algn="just" defTabSz="609630">
              <a:lnSpc>
                <a:spcPts val="1867"/>
              </a:lnSpc>
              <a:spcBef>
                <a:spcPct val="0"/>
              </a:spcBef>
              <a:buClrTx/>
            </a:pPr>
            <a:r>
              <a:rPr lang="en-US" sz="1867" kern="1200" spc="-85" dirty="0">
                <a:latin typeface="Calibri"/>
                <a:ea typeface="+mn-ea"/>
                <a:cs typeface="+mn-cs"/>
              </a:rPr>
              <a:t>             (Milton illustrates the State’s commitment to this issue)</a:t>
            </a:r>
          </a:p>
          <a:p>
            <a:pPr algn="just" defTabSz="609630">
              <a:lnSpc>
                <a:spcPts val="2399"/>
              </a:lnSpc>
              <a:spcBef>
                <a:spcPct val="0"/>
              </a:spcBef>
              <a:buClrTx/>
            </a:pPr>
            <a:endParaRPr lang="en-US" sz="1867" kern="1200" spc="-85" dirty="0">
              <a:latin typeface="Calibri"/>
              <a:ea typeface="+mn-ea"/>
              <a:cs typeface="+mn-cs"/>
            </a:endParaRPr>
          </a:p>
          <a:p>
            <a:pPr marL="518184" lvl="1" indent="-259092" algn="just" defTabSz="609630">
              <a:lnSpc>
                <a:spcPts val="2399"/>
              </a:lnSpc>
              <a:buClrTx/>
              <a:buFont typeface="Arial"/>
              <a:buChar char="•"/>
            </a:pPr>
            <a:r>
              <a:rPr lang="en-US" sz="2399" kern="1200" spc="-110" dirty="0">
                <a:latin typeface="Calibri"/>
                <a:ea typeface="+mn-ea"/>
                <a:cs typeface="+mn-cs"/>
              </a:rPr>
              <a:t>We lack housing options for older adults, young adults, town employees, intergenerational families, etc.</a:t>
            </a:r>
          </a:p>
          <a:p>
            <a:pPr algn="just" defTabSz="609630">
              <a:lnSpc>
                <a:spcPts val="2399"/>
              </a:lnSpc>
              <a:spcBef>
                <a:spcPct val="0"/>
              </a:spcBef>
              <a:buClrTx/>
            </a:pPr>
            <a:endParaRPr lang="en-US" sz="1300" kern="1200" spc="-110" dirty="0">
              <a:latin typeface="Calibri"/>
              <a:ea typeface="+mn-ea"/>
              <a:cs typeface="+mn-cs"/>
            </a:endParaRPr>
          </a:p>
          <a:p>
            <a:pPr marL="518184" lvl="1" indent="-259092" algn="just" defTabSz="609630">
              <a:lnSpc>
                <a:spcPts val="2399"/>
              </a:lnSpc>
              <a:spcBef>
                <a:spcPct val="0"/>
              </a:spcBef>
              <a:buClrTx/>
              <a:buFont typeface="Arial"/>
              <a:buChar char="•"/>
            </a:pPr>
            <a:r>
              <a:rPr lang="en-US" sz="2400" kern="1200" spc="-110" dirty="0">
                <a:latin typeface="Calibri"/>
                <a:ea typeface="+mn-ea"/>
                <a:cs typeface="+mn-cs"/>
              </a:rPr>
              <a:t>What kind of town do we want to call home in 5, 10, 20 years? </a:t>
            </a:r>
          </a:p>
          <a:p>
            <a:pPr marL="259092" lvl="1" algn="just" defTabSz="609630">
              <a:lnSpc>
                <a:spcPts val="2399"/>
              </a:lnSpc>
              <a:spcBef>
                <a:spcPct val="0"/>
              </a:spcBef>
              <a:buClrTx/>
            </a:pPr>
            <a:r>
              <a:rPr lang="en-US" sz="1867" kern="1200" spc="-110" dirty="0">
                <a:latin typeface="Calibri"/>
                <a:ea typeface="+mn-ea"/>
                <a:cs typeface="+mn-cs"/>
              </a:rPr>
              <a:t>      (Do we want to decide or let developers and the State tell us?)</a:t>
            </a:r>
          </a:p>
        </p:txBody>
      </p:sp>
    </p:spTree>
    <p:extLst>
      <p:ext uri="{BB962C8B-B14F-4D97-AF65-F5344CB8AC3E}">
        <p14:creationId xmlns:p14="http://schemas.microsoft.com/office/powerpoint/2010/main" val="2796418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23400" y="-1397000"/>
            <a:ext cx="4165600" cy="4165600"/>
            <a:chOff x="0" y="0"/>
            <a:chExt cx="702129" cy="702129"/>
          </a:xfrm>
        </p:grpSpPr>
        <p:sp>
          <p:nvSpPr>
            <p:cNvPr id="3" name="Freeform 3"/>
            <p:cNvSpPr/>
            <p:nvPr/>
          </p:nvSpPr>
          <p:spPr>
            <a:xfrm>
              <a:off x="0" y="9358"/>
              <a:ext cx="702129" cy="683412"/>
            </a:xfrm>
            <a:custGeom>
              <a:avLst/>
              <a:gdLst/>
              <a:ahLst/>
              <a:cxnLst/>
              <a:rect l="l" t="t" r="r" b="b"/>
              <a:pathLst>
                <a:path w="702129" h="683412">
                  <a:moveTo>
                    <a:pt x="393456" y="15179"/>
                  </a:moveTo>
                  <a:lnTo>
                    <a:pt x="659738" y="169305"/>
                  </a:lnTo>
                  <a:cubicBezTo>
                    <a:pt x="685974" y="184491"/>
                    <a:pt x="702129" y="212508"/>
                    <a:pt x="702129" y="242822"/>
                  </a:cubicBezTo>
                  <a:lnTo>
                    <a:pt x="702129" y="440591"/>
                  </a:lnTo>
                  <a:cubicBezTo>
                    <a:pt x="702129" y="470905"/>
                    <a:pt x="685974" y="498922"/>
                    <a:pt x="659738" y="514108"/>
                  </a:cubicBezTo>
                  <a:lnTo>
                    <a:pt x="393456" y="668235"/>
                  </a:lnTo>
                  <a:cubicBezTo>
                    <a:pt x="367233" y="683413"/>
                    <a:pt x="334896" y="683413"/>
                    <a:pt x="308673" y="668235"/>
                  </a:cubicBezTo>
                  <a:lnTo>
                    <a:pt x="42391" y="514108"/>
                  </a:lnTo>
                  <a:cubicBezTo>
                    <a:pt x="16155" y="498922"/>
                    <a:pt x="0" y="470905"/>
                    <a:pt x="0" y="440591"/>
                  </a:cubicBezTo>
                  <a:lnTo>
                    <a:pt x="0" y="242822"/>
                  </a:lnTo>
                  <a:cubicBezTo>
                    <a:pt x="0" y="212508"/>
                    <a:pt x="16155" y="184491"/>
                    <a:pt x="42391" y="169305"/>
                  </a:cubicBezTo>
                  <a:lnTo>
                    <a:pt x="308673" y="15179"/>
                  </a:lnTo>
                  <a:cubicBezTo>
                    <a:pt x="334896" y="0"/>
                    <a:pt x="367233" y="0"/>
                    <a:pt x="393456" y="15179"/>
                  </a:cubicBezTo>
                  <a:close/>
                </a:path>
              </a:pathLst>
            </a:custGeom>
            <a:solidFill>
              <a:srgbClr val="EAE6D6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87325"/>
              <a:ext cx="702129" cy="3751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083675" y="-1654381"/>
            <a:ext cx="3108249" cy="8512381"/>
            <a:chOff x="0" y="0"/>
            <a:chExt cx="660400" cy="18085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1808599"/>
            </a:xfrm>
            <a:custGeom>
              <a:avLst/>
              <a:gdLst/>
              <a:ahLst/>
              <a:cxnLst/>
              <a:rect l="l" t="t" r="r" b="b"/>
              <a:pathLst>
                <a:path w="660400" h="1808599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50622"/>
                  </a:cubicBezTo>
                  <a:lnTo>
                    <a:pt x="660400" y="1808599"/>
                  </a:lnTo>
                  <a:lnTo>
                    <a:pt x="0" y="1808599"/>
                  </a:lnTo>
                  <a:lnTo>
                    <a:pt x="0" y="35170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D4F3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9375"/>
              <a:ext cx="660400" cy="17292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9083675" y="4284600"/>
            <a:ext cx="3108325" cy="1887601"/>
          </a:xfrm>
          <a:custGeom>
            <a:avLst/>
            <a:gdLst/>
            <a:ahLst/>
            <a:cxnLst/>
            <a:rect l="l" t="t" r="r" b="b"/>
            <a:pathLst>
              <a:path w="4662488" h="2831401">
                <a:moveTo>
                  <a:pt x="0" y="0"/>
                </a:moveTo>
                <a:lnTo>
                  <a:pt x="4662488" y="0"/>
                </a:lnTo>
                <a:lnTo>
                  <a:pt x="4662488" y="2831401"/>
                </a:lnTo>
                <a:lnTo>
                  <a:pt x="0" y="2831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9083675" y="-2259641"/>
            <a:ext cx="4165600" cy="4165600"/>
            <a:chOff x="0" y="0"/>
            <a:chExt cx="702129" cy="702129"/>
          </a:xfrm>
        </p:grpSpPr>
        <p:sp>
          <p:nvSpPr>
            <p:cNvPr id="10" name="Freeform 10"/>
            <p:cNvSpPr/>
            <p:nvPr/>
          </p:nvSpPr>
          <p:spPr>
            <a:xfrm>
              <a:off x="0" y="9358"/>
              <a:ext cx="702129" cy="683412"/>
            </a:xfrm>
            <a:custGeom>
              <a:avLst/>
              <a:gdLst/>
              <a:ahLst/>
              <a:cxnLst/>
              <a:rect l="l" t="t" r="r" b="b"/>
              <a:pathLst>
                <a:path w="702129" h="683412">
                  <a:moveTo>
                    <a:pt x="393456" y="15179"/>
                  </a:moveTo>
                  <a:lnTo>
                    <a:pt x="659738" y="169305"/>
                  </a:lnTo>
                  <a:cubicBezTo>
                    <a:pt x="685974" y="184491"/>
                    <a:pt x="702129" y="212508"/>
                    <a:pt x="702129" y="242822"/>
                  </a:cubicBezTo>
                  <a:lnTo>
                    <a:pt x="702129" y="440591"/>
                  </a:lnTo>
                  <a:cubicBezTo>
                    <a:pt x="702129" y="470905"/>
                    <a:pt x="685974" y="498922"/>
                    <a:pt x="659738" y="514108"/>
                  </a:cubicBezTo>
                  <a:lnTo>
                    <a:pt x="393456" y="668235"/>
                  </a:lnTo>
                  <a:cubicBezTo>
                    <a:pt x="367233" y="683413"/>
                    <a:pt x="334896" y="683413"/>
                    <a:pt x="308673" y="668235"/>
                  </a:cubicBezTo>
                  <a:lnTo>
                    <a:pt x="42391" y="514108"/>
                  </a:lnTo>
                  <a:cubicBezTo>
                    <a:pt x="16155" y="498922"/>
                    <a:pt x="0" y="470905"/>
                    <a:pt x="0" y="440591"/>
                  </a:cubicBezTo>
                  <a:lnTo>
                    <a:pt x="0" y="242822"/>
                  </a:lnTo>
                  <a:cubicBezTo>
                    <a:pt x="0" y="212508"/>
                    <a:pt x="16155" y="184491"/>
                    <a:pt x="42391" y="169305"/>
                  </a:cubicBezTo>
                  <a:lnTo>
                    <a:pt x="308673" y="15179"/>
                  </a:lnTo>
                  <a:cubicBezTo>
                    <a:pt x="334896" y="0"/>
                    <a:pt x="367233" y="0"/>
                    <a:pt x="393456" y="15179"/>
                  </a:cubicBezTo>
                  <a:close/>
                </a:path>
              </a:pathLst>
            </a:custGeom>
            <a:solidFill>
              <a:srgbClr val="EAE6D6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87325"/>
              <a:ext cx="702129" cy="3751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0" y="393432"/>
            <a:ext cx="8443376" cy="1032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000"/>
              </a:lnSpc>
              <a:spcBef>
                <a:spcPct val="0"/>
              </a:spcBef>
              <a:buClrTx/>
            </a:pPr>
            <a:r>
              <a:rPr lang="en-US" sz="4000" kern="1200" spc="-183" dirty="0">
                <a:latin typeface="Arial Black" panose="020B0A04020102020204" pitchFamily="34" charset="0"/>
                <a:ea typeface="+mn-ea"/>
                <a:cs typeface="+mn-cs"/>
              </a:rPr>
              <a:t>Two options: Proactive vs. Reactive Approach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8122" y="1651001"/>
            <a:ext cx="7869227" cy="3762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70"/>
              </a:lnSpc>
              <a:buClrTx/>
            </a:pPr>
            <a:endParaRPr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561367" lvl="1" indent="-280683" defTabSz="609630">
              <a:lnSpc>
                <a:spcPts val="3406"/>
              </a:lnSpc>
              <a:buClrTx/>
              <a:buFont typeface="Arial"/>
              <a:buChar char="•"/>
            </a:pPr>
            <a:r>
              <a:rPr lang="en-US" sz="2599" kern="1200" spc="-119" dirty="0">
                <a:latin typeface="Calibri"/>
                <a:ea typeface="+mn-ea"/>
                <a:cs typeface="+mn-cs"/>
              </a:rPr>
              <a:t>If we continue to act reactively, we lose control &amp; funding</a:t>
            </a:r>
          </a:p>
          <a:p>
            <a:pPr defTabSz="609630">
              <a:lnSpc>
                <a:spcPts val="3406"/>
              </a:lnSpc>
              <a:buClrTx/>
            </a:pPr>
            <a:endParaRPr lang="en-US" sz="2599" kern="1200" spc="-119" dirty="0">
              <a:latin typeface="Calibri"/>
              <a:ea typeface="+mn-ea"/>
              <a:cs typeface="+mn-cs"/>
            </a:endParaRPr>
          </a:p>
          <a:p>
            <a:pPr marL="561367" lvl="1" indent="-280683" defTabSz="609630">
              <a:lnSpc>
                <a:spcPts val="3406"/>
              </a:lnSpc>
              <a:buClrTx/>
              <a:buFont typeface="Arial"/>
              <a:buChar char="•"/>
            </a:pPr>
            <a:r>
              <a:rPr lang="en-US" sz="2599" kern="1200" spc="-119" dirty="0">
                <a:latin typeface="Calibri"/>
                <a:ea typeface="+mn-ea"/>
                <a:cs typeface="+mn-cs"/>
              </a:rPr>
              <a:t>Currently, we are vulnerable to a scenario called 40B Development, where state law overrules local regulations</a:t>
            </a:r>
          </a:p>
          <a:p>
            <a:pPr defTabSz="609630">
              <a:lnSpc>
                <a:spcPts val="3406"/>
              </a:lnSpc>
              <a:buClrTx/>
            </a:pPr>
            <a:endParaRPr lang="en-US" sz="2599" kern="1200" spc="-119" dirty="0">
              <a:latin typeface="Calibri"/>
              <a:ea typeface="+mn-ea"/>
              <a:cs typeface="+mn-cs"/>
            </a:endParaRPr>
          </a:p>
          <a:p>
            <a:pPr marL="561367" lvl="1" indent="-280683" defTabSz="609630">
              <a:lnSpc>
                <a:spcPts val="3406"/>
              </a:lnSpc>
              <a:buClrTx/>
              <a:buFont typeface="Arial"/>
              <a:buChar char="•"/>
            </a:pPr>
            <a:r>
              <a:rPr lang="en-US" sz="2599" kern="1200" spc="-119" dirty="0">
                <a:latin typeface="Calibri"/>
                <a:ea typeface="+mn-ea"/>
                <a:cs typeface="+mn-cs"/>
              </a:rPr>
              <a:t>We do not currently have zoning in place that encourages the open space/smaller home development that many citizens desire</a:t>
            </a:r>
          </a:p>
        </p:txBody>
      </p:sp>
    </p:spTree>
    <p:extLst>
      <p:ext uri="{BB962C8B-B14F-4D97-AF65-F5344CB8AC3E}">
        <p14:creationId xmlns:p14="http://schemas.microsoft.com/office/powerpoint/2010/main" val="174397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23400" y="0"/>
            <a:ext cx="2768600" cy="6858000"/>
            <a:chOff x="0" y="0"/>
            <a:chExt cx="109376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3768" cy="2709333"/>
            </a:xfrm>
            <a:custGeom>
              <a:avLst/>
              <a:gdLst/>
              <a:ahLst/>
              <a:cxnLst/>
              <a:rect l="l" t="t" r="r" b="b"/>
              <a:pathLst>
                <a:path w="1093768" h="2709333">
                  <a:moveTo>
                    <a:pt x="0" y="0"/>
                  </a:moveTo>
                  <a:lnTo>
                    <a:pt x="1093768" y="0"/>
                  </a:lnTo>
                  <a:lnTo>
                    <a:pt x="10937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5F4C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093768" cy="26617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23400" y="-2263734"/>
            <a:ext cx="4165600" cy="4165600"/>
            <a:chOff x="0" y="0"/>
            <a:chExt cx="702129" cy="702129"/>
          </a:xfrm>
        </p:grpSpPr>
        <p:sp>
          <p:nvSpPr>
            <p:cNvPr id="6" name="Freeform 6"/>
            <p:cNvSpPr/>
            <p:nvPr/>
          </p:nvSpPr>
          <p:spPr>
            <a:xfrm>
              <a:off x="0" y="9358"/>
              <a:ext cx="702129" cy="683412"/>
            </a:xfrm>
            <a:custGeom>
              <a:avLst/>
              <a:gdLst/>
              <a:ahLst/>
              <a:cxnLst/>
              <a:rect l="l" t="t" r="r" b="b"/>
              <a:pathLst>
                <a:path w="702129" h="683412">
                  <a:moveTo>
                    <a:pt x="393456" y="15179"/>
                  </a:moveTo>
                  <a:lnTo>
                    <a:pt x="659738" y="169305"/>
                  </a:lnTo>
                  <a:cubicBezTo>
                    <a:pt x="685974" y="184491"/>
                    <a:pt x="702129" y="212508"/>
                    <a:pt x="702129" y="242822"/>
                  </a:cubicBezTo>
                  <a:lnTo>
                    <a:pt x="702129" y="440591"/>
                  </a:lnTo>
                  <a:cubicBezTo>
                    <a:pt x="702129" y="470905"/>
                    <a:pt x="685974" y="498922"/>
                    <a:pt x="659738" y="514108"/>
                  </a:cubicBezTo>
                  <a:lnTo>
                    <a:pt x="393456" y="668235"/>
                  </a:lnTo>
                  <a:cubicBezTo>
                    <a:pt x="367233" y="683413"/>
                    <a:pt x="334896" y="683413"/>
                    <a:pt x="308673" y="668235"/>
                  </a:cubicBezTo>
                  <a:lnTo>
                    <a:pt x="42391" y="514108"/>
                  </a:lnTo>
                  <a:cubicBezTo>
                    <a:pt x="16155" y="498922"/>
                    <a:pt x="0" y="470905"/>
                    <a:pt x="0" y="440591"/>
                  </a:cubicBezTo>
                  <a:lnTo>
                    <a:pt x="0" y="242822"/>
                  </a:lnTo>
                  <a:cubicBezTo>
                    <a:pt x="0" y="212508"/>
                    <a:pt x="16155" y="184491"/>
                    <a:pt x="42391" y="169305"/>
                  </a:cubicBezTo>
                  <a:lnTo>
                    <a:pt x="308673" y="15179"/>
                  </a:lnTo>
                  <a:cubicBezTo>
                    <a:pt x="334896" y="0"/>
                    <a:pt x="367233" y="0"/>
                    <a:pt x="393456" y="15179"/>
                  </a:cubicBezTo>
                  <a:close/>
                </a:path>
              </a:pathLst>
            </a:custGeom>
            <a:solidFill>
              <a:srgbClr val="EAE6D6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87325"/>
              <a:ext cx="702129" cy="3751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66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9423400" y="4078923"/>
            <a:ext cx="2768600" cy="2763566"/>
          </a:xfrm>
          <a:custGeom>
            <a:avLst/>
            <a:gdLst/>
            <a:ahLst/>
            <a:cxnLst/>
            <a:rect l="l" t="t" r="r" b="b"/>
            <a:pathLst>
              <a:path w="4152900" h="4145349">
                <a:moveTo>
                  <a:pt x="0" y="0"/>
                </a:moveTo>
                <a:lnTo>
                  <a:pt x="4152900" y="0"/>
                </a:lnTo>
                <a:lnTo>
                  <a:pt x="4152900" y="4145349"/>
                </a:lnTo>
                <a:lnTo>
                  <a:pt x="0" y="41453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152400" y="358438"/>
            <a:ext cx="9372745" cy="1032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000"/>
              </a:lnSpc>
              <a:spcBef>
                <a:spcPct val="0"/>
              </a:spcBef>
              <a:buClrTx/>
            </a:pPr>
            <a:r>
              <a:rPr lang="en-US" sz="4000" kern="1200" spc="-183" dirty="0">
                <a:latin typeface="Arial Black" panose="020B0A04020102020204" pitchFamily="34" charset="0"/>
                <a:ea typeface="+mn-ea"/>
                <a:cs typeface="+mn-cs"/>
              </a:rPr>
              <a:t>A Path Forward: Hire a Housing Consultant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7200" y="1846341"/>
            <a:ext cx="8361043" cy="4185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3793" lvl="1" indent="-251896" algn="just" defTabSz="609630">
              <a:lnSpc>
                <a:spcPts val="2333"/>
              </a:lnSpc>
              <a:buClrTx/>
              <a:buFont typeface="Arial"/>
              <a:buChar char="•"/>
            </a:pPr>
            <a:r>
              <a:rPr lang="en-US" sz="2333" kern="1200" spc="-107" dirty="0">
                <a:latin typeface="Calibri"/>
                <a:ea typeface="+mn-ea"/>
                <a:cs typeface="+mn-cs"/>
              </a:rPr>
              <a:t>An independent consultant will help us develop a long-term housing vision and some options for Dover to consider in the future. </a:t>
            </a:r>
          </a:p>
          <a:p>
            <a:pPr algn="just" defTabSz="609630">
              <a:lnSpc>
                <a:spcPts val="2333"/>
              </a:lnSpc>
              <a:spcBef>
                <a:spcPct val="0"/>
              </a:spcBef>
              <a:buClrTx/>
            </a:pPr>
            <a:endParaRPr lang="en-US" sz="2333" kern="1200" spc="-107" dirty="0">
              <a:latin typeface="Calibri"/>
              <a:ea typeface="+mn-ea"/>
              <a:cs typeface="+mn-cs"/>
            </a:endParaRPr>
          </a:p>
          <a:p>
            <a:pPr algn="just" defTabSz="609630">
              <a:lnSpc>
                <a:spcPts val="2733"/>
              </a:lnSpc>
              <a:spcBef>
                <a:spcPct val="0"/>
              </a:spcBef>
              <a:buClrTx/>
            </a:pPr>
            <a:r>
              <a:rPr lang="en-US" sz="2733" kern="1200" spc="-125" dirty="0">
                <a:latin typeface="Calibri"/>
                <a:ea typeface="+mn-ea"/>
                <a:cs typeface="+mn-cs"/>
              </a:rPr>
              <a:t>Deliverables:</a:t>
            </a:r>
          </a:p>
          <a:p>
            <a:pPr algn="just" defTabSz="609630">
              <a:lnSpc>
                <a:spcPts val="2333"/>
              </a:lnSpc>
              <a:spcBef>
                <a:spcPct val="0"/>
              </a:spcBef>
              <a:buClrTx/>
            </a:pPr>
            <a:endParaRPr lang="en-US" sz="2733" kern="1200" spc="-125" dirty="0">
              <a:latin typeface="Calibri"/>
              <a:ea typeface="+mn-ea"/>
              <a:cs typeface="+mn-cs"/>
            </a:endParaRPr>
          </a:p>
          <a:p>
            <a:pPr marL="503793" lvl="1" indent="-251896" algn="just" defTabSz="609630">
              <a:lnSpc>
                <a:spcPts val="2333"/>
              </a:lnSpc>
              <a:buClrTx/>
              <a:buFont typeface="Arial"/>
              <a:buChar char="•"/>
            </a:pPr>
            <a:r>
              <a:rPr lang="en-US" sz="2333" kern="1200" spc="-107" dirty="0">
                <a:latin typeface="Calibri"/>
                <a:ea typeface="+mn-ea"/>
                <a:cs typeface="+mn-cs"/>
              </a:rPr>
              <a:t>A comprehensive plan for development and housing in Dover through a community-wide engagement process  (we control the decisions)</a:t>
            </a:r>
          </a:p>
          <a:p>
            <a:pPr algn="just" defTabSz="609630">
              <a:lnSpc>
                <a:spcPts val="2333"/>
              </a:lnSpc>
              <a:spcBef>
                <a:spcPct val="0"/>
              </a:spcBef>
              <a:buClrTx/>
            </a:pPr>
            <a:endParaRPr lang="en-US" sz="2333" kern="1200" spc="-107" dirty="0">
              <a:latin typeface="Calibri"/>
              <a:ea typeface="+mn-ea"/>
              <a:cs typeface="+mn-cs"/>
            </a:endParaRPr>
          </a:p>
          <a:p>
            <a:pPr marL="503793" lvl="1" indent="-251896" algn="just" defTabSz="609630">
              <a:lnSpc>
                <a:spcPts val="2333"/>
              </a:lnSpc>
              <a:buClrTx/>
              <a:buFont typeface="Arial"/>
              <a:buChar char="•"/>
            </a:pPr>
            <a:r>
              <a:rPr lang="en-US" sz="2333" kern="1200" spc="-107" dirty="0">
                <a:latin typeface="Calibri"/>
                <a:ea typeface="+mn-ea"/>
                <a:cs typeface="+mn-cs"/>
              </a:rPr>
              <a:t>The development of an MBTA Overlay District that keeps Dover in compliance with State law  (we control where) while using local zoning to define many site and building-specific details</a:t>
            </a:r>
          </a:p>
          <a:p>
            <a:pPr algn="just" defTabSz="609630">
              <a:lnSpc>
                <a:spcPts val="2333"/>
              </a:lnSpc>
              <a:spcBef>
                <a:spcPct val="0"/>
              </a:spcBef>
              <a:buClrTx/>
            </a:pPr>
            <a:endParaRPr lang="en-US" sz="2333" kern="1200" spc="-107" dirty="0">
              <a:latin typeface="Calibri"/>
              <a:ea typeface="+mn-ea"/>
              <a:cs typeface="+mn-cs"/>
            </a:endParaRPr>
          </a:p>
          <a:p>
            <a:pPr marL="503793" lvl="1" indent="-251896" algn="just" defTabSz="609630">
              <a:lnSpc>
                <a:spcPts val="2333"/>
              </a:lnSpc>
              <a:buClrTx/>
              <a:buFont typeface="Arial"/>
              <a:buChar char="•"/>
            </a:pPr>
            <a:r>
              <a:rPr lang="en-US" sz="2333" kern="1200" spc="-107" dirty="0">
                <a:latin typeface="Calibri"/>
                <a:ea typeface="+mn-ea"/>
                <a:cs typeface="+mn-cs"/>
              </a:rPr>
              <a:t>Consider possible zoning by-law changes to meet the needs of Dover’s residents through local bylaws under local control </a:t>
            </a:r>
          </a:p>
        </p:txBody>
      </p:sp>
    </p:spTree>
    <p:extLst>
      <p:ext uri="{BB962C8B-B14F-4D97-AF65-F5344CB8AC3E}">
        <p14:creationId xmlns:p14="http://schemas.microsoft.com/office/powerpoint/2010/main" val="259075421"/>
      </p:ext>
    </p:extLst>
  </p:cSld>
  <p:clrMapOvr>
    <a:masterClrMapping/>
  </p:clrMapOvr>
</p:sld>
</file>

<file path=ppt/theme/theme1.xml><?xml version="1.0" encoding="utf-8"?>
<a:theme xmlns:a="http://schemas.openxmlformats.org/drawingml/2006/main" name="Clarity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433</Words>
  <Application>Microsoft Office PowerPoint</Application>
  <PresentationFormat>Widescreen</PresentationFormat>
  <Paragraphs>49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Object Sans</vt:lpstr>
      <vt:lpstr>Clarity</vt:lpstr>
      <vt:lpstr>2_Office Theme</vt:lpstr>
      <vt:lpstr>Article 17:  Appropriate for One-Time Projects – Development and Housing Plan (Board of Selectmen)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DOVER:  ANNUAL TOWN MEETING</dc:title>
  <dc:creator>Michael Blanchard</dc:creator>
  <cp:lastModifiedBy>Michael Blanchard</cp:lastModifiedBy>
  <cp:revision>18</cp:revision>
  <dcterms:created xsi:type="dcterms:W3CDTF">2013-10-21T19:58:24Z</dcterms:created>
  <dcterms:modified xsi:type="dcterms:W3CDTF">2026-01-28T20:39:15Z</dcterms:modified>
</cp:coreProperties>
</file>