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12192000"/>
  <p:notesSz cx="6858000" cy="9144000"/>
  <p:embeddedFontLst>
    <p:embeddedFont>
      <p:font typeface="Poppins"/>
      <p:regular r:id="rId28"/>
      <p:bold r:id="rId29"/>
      <p:italic r:id="rId30"/>
      <p:boldItalic r:id="rId31"/>
    </p:embeddedFont>
    <p:embeddedFont>
      <p:font typeface="Open Sans"/>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5884EEB-D9C9-4B45-BBC2-9BD7EEACEDCE}">
  <a:tblStyle styleId="{75884EEB-D9C9-4B45-BBC2-9BD7EEACEDC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D59BC98F-F009-4BDC-A6D9-3C14B389FCA9}"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oppins-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oppins-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oppins-boldItalic.fntdata"/><Relationship Id="rId30" Type="http://schemas.openxmlformats.org/officeDocument/2006/relationships/font" Target="fonts/Poppins-italic.fntdata"/><Relationship Id="rId11" Type="http://schemas.openxmlformats.org/officeDocument/2006/relationships/slide" Target="slides/slide6.xml"/><Relationship Id="rId33" Type="http://schemas.openxmlformats.org/officeDocument/2006/relationships/font" Target="fonts/OpenSans-bold.fntdata"/><Relationship Id="rId10" Type="http://schemas.openxmlformats.org/officeDocument/2006/relationships/slide" Target="slides/slide5.xml"/><Relationship Id="rId32" Type="http://schemas.openxmlformats.org/officeDocument/2006/relationships/font" Target="fonts/OpenSans-regular.fntdata"/><Relationship Id="rId13" Type="http://schemas.openxmlformats.org/officeDocument/2006/relationships/slide" Target="slides/slide8.xml"/><Relationship Id="rId35" Type="http://schemas.openxmlformats.org/officeDocument/2006/relationships/font" Target="fonts/OpenSans-boldItalic.fntdata"/><Relationship Id="rId12" Type="http://schemas.openxmlformats.org/officeDocument/2006/relationships/slide" Target="slides/slide7.xml"/><Relationship Id="rId34" Type="http://schemas.openxmlformats.org/officeDocument/2006/relationships/font" Target="fonts/OpenSans-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fa032530d0_4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1" name="Google Shape;91;g3fa032530d0_4_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fa032530d0_4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After introductions of the MPSC Members, </a:t>
            </a:r>
            <a:r>
              <a:rPr lang="en-US">
                <a:solidFill>
                  <a:schemeClr val="dk1"/>
                </a:solidFill>
              </a:rPr>
              <a:t>take care of some procedural committee items including electing a chair and vice chair; and determining when public comments will be taken at each MPSC meeting, such as at the beginning or at the end.</a:t>
            </a:r>
            <a:endParaRPr/>
          </a:p>
        </p:txBody>
      </p:sp>
      <p:sp>
        <p:nvSpPr>
          <p:cNvPr id="101" name="Google Shape;101;g3fa032530d0_4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8" name="Google Shape;10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fa032530d0_4_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fa032530d0_4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fa032530d0_4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1" name="Google Shape;121;g3fa032530d0_4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7" name="Google Shape;12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6" name="Google Shape;13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fa032530d0_4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 name="Google Shape;142;g3fa032530d0_4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8" name="Google Shape;14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fa032530d0_4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4" name="Google Shape;154;g3fa032530d0_4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0" name="Google Shape;16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fa032530d0_4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6" name="Google Shape;166;g3fa032530d0_4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4" name="Google Shape;17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0" name="Google Shape;180;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6" name="Google Shape;186;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 name="Google Shape;211;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a:solidFill>
                  <a:schemeClr val="dk1"/>
                </a:solidFill>
              </a:rPr>
              <a:t>Note Spirit of Shrewsbury and list of other activities happening throughout town</a:t>
            </a:r>
            <a:endParaRPr/>
          </a:p>
        </p:txBody>
      </p:sp>
      <p:sp>
        <p:nvSpPr>
          <p:cNvPr id="220" name="Google Shape;220;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6" name="Google Shape;226;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fa032530d0_4_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After this activity and before the </a:t>
            </a:r>
            <a:r>
              <a:rPr lang="en-US"/>
              <a:t>closing</a:t>
            </a:r>
            <a:r>
              <a:rPr lang="en-US"/>
              <a:t> activity, </a:t>
            </a:r>
            <a:r>
              <a:rPr lang="en-US">
                <a:solidFill>
                  <a:schemeClr val="dk1"/>
                </a:solidFill>
              </a:rPr>
              <a:t>discuss day and time that generally works well each month for MPSC meetings.</a:t>
            </a:r>
            <a:endParaRPr/>
          </a:p>
        </p:txBody>
      </p:sp>
      <p:sp>
        <p:nvSpPr>
          <p:cNvPr id="232" name="Google Shape;232;g3fa032530d0_4_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fa032530d0_4_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8" name="Google Shape;238;g3fa032530d0_4_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fa032530d0_4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6" name="Google Shape;246;g3fa032530d0_4_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accent1"/>
              </a:buClr>
              <a:buSzPts val="6000"/>
              <a:buFont typeface="Poppins"/>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Open Sans"/>
                <a:ea typeface="Open Sans"/>
                <a:cs typeface="Open Sans"/>
                <a:sym typeface="Open Sans"/>
              </a:defRPr>
            </a:lvl1pPr>
            <a:lvl2pPr indent="-381000" lvl="1" marL="914400" algn="l">
              <a:lnSpc>
                <a:spcPct val="90000"/>
              </a:lnSpc>
              <a:spcBef>
                <a:spcPts val="500"/>
              </a:spcBef>
              <a:spcAft>
                <a:spcPts val="0"/>
              </a:spcAft>
              <a:buClr>
                <a:schemeClr val="dk1"/>
              </a:buClr>
              <a:buSzPts val="2400"/>
              <a:buChar char="•"/>
              <a:defRPr>
                <a:latin typeface="Open Sans"/>
                <a:ea typeface="Open Sans"/>
                <a:cs typeface="Open Sans"/>
                <a:sym typeface="Open Sans"/>
              </a:defRPr>
            </a:lvl2pPr>
            <a:lvl3pPr indent="-355600" lvl="2" marL="1371600" algn="l">
              <a:lnSpc>
                <a:spcPct val="90000"/>
              </a:lnSpc>
              <a:spcBef>
                <a:spcPts val="500"/>
              </a:spcBef>
              <a:spcAft>
                <a:spcPts val="0"/>
              </a:spcAft>
              <a:buClr>
                <a:schemeClr val="dk1"/>
              </a:buClr>
              <a:buSzPts val="2000"/>
              <a:buChar char="•"/>
              <a:defRPr>
                <a:latin typeface="Open Sans"/>
                <a:ea typeface="Open Sans"/>
                <a:cs typeface="Open Sans"/>
                <a:sym typeface="Open Sans"/>
              </a:defRPr>
            </a:lvl3pPr>
            <a:lvl4pPr indent="-342900" lvl="3" marL="1828800" algn="l">
              <a:lnSpc>
                <a:spcPct val="90000"/>
              </a:lnSpc>
              <a:spcBef>
                <a:spcPts val="500"/>
              </a:spcBef>
              <a:spcAft>
                <a:spcPts val="0"/>
              </a:spcAft>
              <a:buClr>
                <a:schemeClr val="dk1"/>
              </a:buClr>
              <a:buSzPts val="1800"/>
              <a:buChar char="•"/>
              <a:defRPr>
                <a:latin typeface="Open Sans"/>
                <a:ea typeface="Open Sans"/>
                <a:cs typeface="Open Sans"/>
                <a:sym typeface="Open Sans"/>
              </a:defRPr>
            </a:lvl4pPr>
            <a:lvl5pPr indent="-342900" lvl="4" marL="2286000" algn="l">
              <a:lnSpc>
                <a:spcPct val="90000"/>
              </a:lnSpc>
              <a:spcBef>
                <a:spcPts val="500"/>
              </a:spcBef>
              <a:spcAft>
                <a:spcPts val="0"/>
              </a:spcAft>
              <a:buClr>
                <a:schemeClr val="dk1"/>
              </a:buClr>
              <a:buSzPts val="1800"/>
              <a:buChar char="•"/>
              <a:defRPr>
                <a:latin typeface="Open Sans"/>
                <a:ea typeface="Open Sans"/>
                <a:cs typeface="Open Sans"/>
                <a:sym typeface="Open Sans"/>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Poppins"/>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6" name="Google Shape;26;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3200"/>
              <a:buFont typeface="Poppin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3200"/>
              <a:buFont typeface="Poppin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p:nvPr>
            <p:ph idx="2" type="pic"/>
          </p:nvPr>
        </p:nvSpPr>
        <p:spPr>
          <a:xfrm>
            <a:off x="5183188" y="987425"/>
            <a:ext cx="6172200" cy="4873625"/>
          </a:xfrm>
          <a:prstGeom prst="rect">
            <a:avLst/>
          </a:prstGeom>
          <a:noFill/>
          <a:ln>
            <a:noFill/>
          </a:ln>
        </p:spPr>
      </p:sp>
      <p:sp>
        <p:nvSpPr>
          <p:cNvPr id="64" name="Google Shape;64;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accent1"/>
              </a:buClr>
              <a:buSzPts val="4400"/>
              <a:buFont typeface="Poppins"/>
              <a:buNone/>
              <a:defRPr b="1" i="0" sz="4400" u="none" cap="none" strike="noStrike">
                <a:solidFill>
                  <a:schemeClr val="accent1"/>
                </a:solidFill>
                <a:latin typeface="Poppins"/>
                <a:ea typeface="Poppins"/>
                <a:cs typeface="Poppins"/>
                <a:sym typeface="Poppi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rgbClr val="757575"/>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000" u="none" cap="none" strike="noStrike">
                <a:solidFill>
                  <a:srgbClr val="757575"/>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5.png"/><Relationship Id="rId6"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9.png"/><Relationship Id="rId6"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hyperlink" Target="https://malegislature.gov/Laws/GeneralLaws/PartI/TitleVII/Chapter41/Section81D" TargetMode="External"/><Relationship Id="rId5" Type="http://schemas.openxmlformats.org/officeDocument/2006/relationships/image" Target="../media/image4.png"/><Relationship Id="rId6"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sp>
        <p:nvSpPr>
          <p:cNvPr id="84" name="Google Shape;84;p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accent2"/>
              </a:buClr>
              <a:buSzPts val="2400"/>
              <a:buNone/>
            </a:pPr>
            <a:r>
              <a:rPr b="1" lang="en-US">
                <a:solidFill>
                  <a:schemeClr val="accent2"/>
                </a:solidFill>
                <a:latin typeface="Open Sans"/>
                <a:ea typeface="Open Sans"/>
                <a:cs typeface="Open Sans"/>
                <a:sym typeface="Open Sans"/>
              </a:rPr>
              <a:t>Master Plan Steering Committee</a:t>
            </a:r>
            <a:endParaRPr/>
          </a:p>
          <a:p>
            <a:pPr indent="0" lvl="0" marL="0" rtl="0" algn="ctr">
              <a:lnSpc>
                <a:spcPct val="90000"/>
              </a:lnSpc>
              <a:spcBef>
                <a:spcPts val="1000"/>
              </a:spcBef>
              <a:spcAft>
                <a:spcPts val="0"/>
              </a:spcAft>
              <a:buClr>
                <a:schemeClr val="dk1"/>
              </a:buClr>
              <a:buSzPts val="2400"/>
              <a:buNone/>
            </a:pPr>
            <a:r>
              <a:t/>
            </a:r>
            <a:endParaRPr>
              <a:solidFill>
                <a:schemeClr val="accent2"/>
              </a:solidFill>
              <a:latin typeface="Open Sans"/>
              <a:ea typeface="Open Sans"/>
              <a:cs typeface="Open Sans"/>
              <a:sym typeface="Open Sans"/>
            </a:endParaRPr>
          </a:p>
          <a:p>
            <a:pPr indent="0" lvl="0" marL="0" rtl="0" algn="ctr">
              <a:lnSpc>
                <a:spcPct val="90000"/>
              </a:lnSpc>
              <a:spcBef>
                <a:spcPts val="1000"/>
              </a:spcBef>
              <a:spcAft>
                <a:spcPts val="0"/>
              </a:spcAft>
              <a:buClr>
                <a:schemeClr val="dk1"/>
              </a:buClr>
              <a:buSzPts val="2400"/>
              <a:buNone/>
            </a:pPr>
            <a:r>
              <a:rPr lang="en-US">
                <a:latin typeface="Open Sans"/>
                <a:ea typeface="Open Sans"/>
                <a:cs typeface="Open Sans"/>
                <a:sym typeface="Open Sans"/>
              </a:rPr>
              <a:t>September 16, 2026</a:t>
            </a:r>
            <a:endParaRPr/>
          </a:p>
        </p:txBody>
      </p:sp>
      <p:sp>
        <p:nvSpPr>
          <p:cNvPr id="85" name="Google Shape;85;p13"/>
          <p:cNvSpPr txBox="1"/>
          <p:nvPr>
            <p:ph type="ctrTitle"/>
          </p:nvPr>
        </p:nvSpPr>
        <p:spPr>
          <a:xfrm>
            <a:off x="1243013" y="1122363"/>
            <a:ext cx="9705975" cy="2387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Poppins"/>
              <a:buNone/>
            </a:pPr>
            <a:r>
              <a:rPr lang="en-US"/>
              <a:t>Shrewsbury Comprehensive Master Plan Update</a:t>
            </a:r>
            <a:endParaRPr/>
          </a:p>
        </p:txBody>
      </p:sp>
      <p:pic>
        <p:nvPicPr>
          <p:cNvPr id="86" name="Google Shape;86;p13"/>
          <p:cNvPicPr preferRelativeResize="0"/>
          <p:nvPr/>
        </p:nvPicPr>
        <p:blipFill rotWithShape="1">
          <a:blip r:embed="rId4">
            <a:alphaModFix/>
          </a:blip>
          <a:srcRect b="0" l="0" r="0" t="0"/>
          <a:stretch/>
        </p:blipFill>
        <p:spPr>
          <a:xfrm>
            <a:off x="10375106" y="4683918"/>
            <a:ext cx="1147763" cy="1147763"/>
          </a:xfrm>
          <a:prstGeom prst="rect">
            <a:avLst/>
          </a:prstGeom>
          <a:noFill/>
          <a:ln>
            <a:noFill/>
          </a:ln>
        </p:spPr>
      </p:pic>
      <p:pic>
        <p:nvPicPr>
          <p:cNvPr id="87" name="Google Shape;87;p13"/>
          <p:cNvPicPr preferRelativeResize="0"/>
          <p:nvPr/>
        </p:nvPicPr>
        <p:blipFill rotWithShape="1">
          <a:blip r:embed="rId5">
            <a:alphaModFix/>
          </a:blip>
          <a:srcRect b="0" l="0" r="0" t="0"/>
          <a:stretch/>
        </p:blipFill>
        <p:spPr>
          <a:xfrm>
            <a:off x="9536237" y="5735637"/>
            <a:ext cx="925638" cy="771365"/>
          </a:xfrm>
          <a:prstGeom prst="rect">
            <a:avLst/>
          </a:prstGeom>
          <a:noFill/>
          <a:ln>
            <a:noFill/>
          </a:ln>
        </p:spPr>
      </p:pic>
      <p:pic>
        <p:nvPicPr>
          <p:cNvPr id="88" name="Google Shape;88;p13"/>
          <p:cNvPicPr preferRelativeResize="0"/>
          <p:nvPr/>
        </p:nvPicPr>
        <p:blipFill rotWithShape="1">
          <a:blip r:embed="rId6">
            <a:alphaModFix/>
          </a:blip>
          <a:srcRect b="0" l="0" r="0" t="0"/>
          <a:stretch/>
        </p:blipFill>
        <p:spPr>
          <a:xfrm>
            <a:off x="10568176" y="6045680"/>
            <a:ext cx="1580773" cy="53106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2" name="Shape 92"/>
        <p:cNvGrpSpPr/>
        <p:nvPr/>
      </p:nvGrpSpPr>
      <p:grpSpPr>
        <a:xfrm>
          <a:off x="0" y="0"/>
          <a:ext cx="0" cy="0"/>
          <a:chOff x="0" y="0"/>
          <a:chExt cx="0" cy="0"/>
        </a:xfrm>
      </p:grpSpPr>
      <p:sp>
        <p:nvSpPr>
          <p:cNvPr id="93" name="Google Shape;93;p14"/>
          <p:cNvSpPr txBox="1"/>
          <p:nvPr>
            <p:ph type="title"/>
          </p:nvPr>
        </p:nvSpPr>
        <p:spPr>
          <a:xfrm>
            <a:off x="838200" y="12205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5"/>
              </a:buClr>
              <a:buSzPts val="4400"/>
              <a:buFont typeface="Poppins"/>
              <a:buNone/>
            </a:pPr>
            <a:r>
              <a:rPr lang="en-US">
                <a:solidFill>
                  <a:schemeClr val="accent5"/>
                </a:solidFill>
              </a:rPr>
              <a:t>Introductions</a:t>
            </a:r>
            <a:endParaRPr b="1">
              <a:solidFill>
                <a:schemeClr val="accent5"/>
              </a:solidFill>
            </a:endParaRPr>
          </a:p>
        </p:txBody>
      </p:sp>
      <p:sp>
        <p:nvSpPr>
          <p:cNvPr id="94" name="Google Shape;94;p14"/>
          <p:cNvSpPr txBox="1"/>
          <p:nvPr>
            <p:ph idx="1" type="body"/>
          </p:nvPr>
        </p:nvSpPr>
        <p:spPr>
          <a:xfrm>
            <a:off x="954925" y="3029500"/>
            <a:ext cx="10515600" cy="33042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SzPts val="2800"/>
              <a:buNone/>
            </a:pPr>
            <a:r>
              <a:rPr b="1" lang="en-US" sz="2400">
                <a:solidFill>
                  <a:srgbClr val="1C4587"/>
                </a:solidFill>
              </a:rPr>
              <a:t>Consultant Team</a:t>
            </a:r>
            <a:endParaRPr b="1" sz="2400">
              <a:solidFill>
                <a:srgbClr val="1C4587"/>
              </a:solidFill>
            </a:endParaRPr>
          </a:p>
          <a:p>
            <a:pPr indent="0" lvl="0" marL="0" rtl="0" algn="l">
              <a:lnSpc>
                <a:spcPct val="115000"/>
              </a:lnSpc>
              <a:spcBef>
                <a:spcPts val="0"/>
              </a:spcBef>
              <a:spcAft>
                <a:spcPts val="0"/>
              </a:spcAft>
              <a:buSzPts val="2800"/>
              <a:buNone/>
            </a:pPr>
            <a:r>
              <a:rPr b="1" lang="en-US" sz="2200">
                <a:solidFill>
                  <a:srgbClr val="660000"/>
                </a:solidFill>
              </a:rPr>
              <a:t>Barrett Planning Group</a:t>
            </a:r>
            <a:endParaRPr b="1" sz="2200">
              <a:solidFill>
                <a:srgbClr val="660000"/>
              </a:solidFill>
            </a:endParaRPr>
          </a:p>
          <a:p>
            <a:pPr indent="0" lvl="0" marL="0" rtl="0" algn="l">
              <a:lnSpc>
                <a:spcPct val="115000"/>
              </a:lnSpc>
              <a:spcBef>
                <a:spcPts val="0"/>
              </a:spcBef>
              <a:spcAft>
                <a:spcPts val="0"/>
              </a:spcAft>
              <a:buSzPts val="2800"/>
              <a:buNone/>
            </a:pPr>
            <a:r>
              <a:rPr lang="en-US" sz="2200"/>
              <a:t>Judi Barrett</a:t>
            </a:r>
            <a:endParaRPr sz="2200"/>
          </a:p>
          <a:p>
            <a:pPr indent="0" lvl="0" marL="0" rtl="0" algn="l">
              <a:lnSpc>
                <a:spcPct val="115000"/>
              </a:lnSpc>
              <a:spcBef>
                <a:spcPts val="0"/>
              </a:spcBef>
              <a:spcAft>
                <a:spcPts val="0"/>
              </a:spcAft>
              <a:buSzPts val="2800"/>
              <a:buNone/>
            </a:pPr>
            <a:r>
              <a:rPr lang="en-US" sz="2200"/>
              <a:t>Jennifer Doherty</a:t>
            </a:r>
            <a:endParaRPr sz="2200"/>
          </a:p>
          <a:p>
            <a:pPr indent="0" lvl="0" marL="0" rtl="0" algn="l">
              <a:lnSpc>
                <a:spcPct val="115000"/>
              </a:lnSpc>
              <a:spcBef>
                <a:spcPts val="0"/>
              </a:spcBef>
              <a:spcAft>
                <a:spcPts val="0"/>
              </a:spcAft>
              <a:buSzPts val="2800"/>
              <a:buNone/>
            </a:pPr>
            <a:r>
              <a:rPr lang="en-US" sz="2200"/>
              <a:t>Jill Slankas</a:t>
            </a:r>
            <a:endParaRPr sz="2200"/>
          </a:p>
          <a:p>
            <a:pPr indent="0" lvl="0" marL="0" rtl="0" algn="l">
              <a:lnSpc>
                <a:spcPct val="115000"/>
              </a:lnSpc>
              <a:spcBef>
                <a:spcPts val="0"/>
              </a:spcBef>
              <a:spcAft>
                <a:spcPts val="0"/>
              </a:spcAft>
              <a:buSzPts val="2800"/>
              <a:buNone/>
            </a:pPr>
            <a:r>
              <a:t/>
            </a:r>
            <a:endParaRPr sz="2200"/>
          </a:p>
          <a:p>
            <a:pPr indent="0" lvl="0" marL="0" rtl="0" algn="l">
              <a:lnSpc>
                <a:spcPct val="115000"/>
              </a:lnSpc>
              <a:spcBef>
                <a:spcPts val="0"/>
              </a:spcBef>
              <a:spcAft>
                <a:spcPts val="0"/>
              </a:spcAft>
              <a:buSzPts val="2800"/>
              <a:buNone/>
            </a:pPr>
            <a:r>
              <a:rPr b="1" lang="en-US" sz="2200">
                <a:solidFill>
                  <a:srgbClr val="660000"/>
                </a:solidFill>
              </a:rPr>
              <a:t>Kimley-Horn</a:t>
            </a:r>
            <a:endParaRPr b="1" sz="2200">
              <a:solidFill>
                <a:srgbClr val="660000"/>
              </a:solidFill>
            </a:endParaRPr>
          </a:p>
          <a:p>
            <a:pPr indent="0" lvl="0" marL="0" rtl="0" algn="l">
              <a:lnSpc>
                <a:spcPct val="115000"/>
              </a:lnSpc>
              <a:spcBef>
                <a:spcPts val="0"/>
              </a:spcBef>
              <a:spcAft>
                <a:spcPts val="0"/>
              </a:spcAft>
              <a:buSzPts val="2800"/>
              <a:buNone/>
            </a:pPr>
            <a:r>
              <a:rPr lang="en-US" sz="2200"/>
              <a:t>Lisa Juan, PE</a:t>
            </a:r>
            <a:endParaRPr sz="2200"/>
          </a:p>
        </p:txBody>
      </p:sp>
      <p:pic>
        <p:nvPicPr>
          <p:cNvPr id="95" name="Google Shape;95;p14"/>
          <p:cNvPicPr preferRelativeResize="0"/>
          <p:nvPr/>
        </p:nvPicPr>
        <p:blipFill rotWithShape="1">
          <a:blip r:embed="rId4">
            <a:alphaModFix/>
          </a:blip>
          <a:srcRect b="0" l="0" r="0" t="0"/>
          <a:stretch/>
        </p:blipFill>
        <p:spPr>
          <a:xfrm>
            <a:off x="9457575" y="3499562"/>
            <a:ext cx="1750975" cy="1459125"/>
          </a:xfrm>
          <a:prstGeom prst="rect">
            <a:avLst/>
          </a:prstGeom>
          <a:noFill/>
          <a:ln>
            <a:noFill/>
          </a:ln>
        </p:spPr>
      </p:pic>
      <p:pic>
        <p:nvPicPr>
          <p:cNvPr id="96" name="Google Shape;96;p14"/>
          <p:cNvPicPr preferRelativeResize="0"/>
          <p:nvPr/>
        </p:nvPicPr>
        <p:blipFill rotWithShape="1">
          <a:blip r:embed="rId5">
            <a:alphaModFix/>
          </a:blip>
          <a:srcRect b="0" l="0" r="0" t="0"/>
          <a:stretch/>
        </p:blipFill>
        <p:spPr>
          <a:xfrm>
            <a:off x="8909912" y="5377459"/>
            <a:ext cx="2846297" cy="956242"/>
          </a:xfrm>
          <a:prstGeom prst="rect">
            <a:avLst/>
          </a:prstGeom>
          <a:noFill/>
          <a:ln>
            <a:noFill/>
          </a:ln>
        </p:spPr>
      </p:pic>
      <p:sp>
        <p:nvSpPr>
          <p:cNvPr id="97" name="Google Shape;97;p14"/>
          <p:cNvSpPr txBox="1"/>
          <p:nvPr/>
        </p:nvSpPr>
        <p:spPr>
          <a:xfrm>
            <a:off x="954925" y="1187325"/>
            <a:ext cx="10041000" cy="1727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2400">
                <a:solidFill>
                  <a:srgbClr val="073763"/>
                </a:solidFill>
                <a:latin typeface="Open Sans"/>
                <a:ea typeface="Open Sans"/>
                <a:cs typeface="Open Sans"/>
                <a:sym typeface="Open Sans"/>
              </a:rPr>
              <a:t>Town of Shrewsbury</a:t>
            </a:r>
            <a:endParaRPr b="1" sz="2400">
              <a:solidFill>
                <a:srgbClr val="073763"/>
              </a:solidFill>
              <a:latin typeface="Open Sans"/>
              <a:ea typeface="Open Sans"/>
              <a:cs typeface="Open Sans"/>
              <a:sym typeface="Open Sans"/>
            </a:endParaRPr>
          </a:p>
          <a:p>
            <a:pPr indent="0" lvl="0" marL="0" rtl="0" algn="l">
              <a:lnSpc>
                <a:spcPct val="115000"/>
              </a:lnSpc>
              <a:spcBef>
                <a:spcPts val="0"/>
              </a:spcBef>
              <a:spcAft>
                <a:spcPts val="0"/>
              </a:spcAft>
              <a:buNone/>
            </a:pPr>
            <a:r>
              <a:rPr b="1" lang="en-US" sz="2200">
                <a:solidFill>
                  <a:srgbClr val="660000"/>
                </a:solidFill>
                <a:latin typeface="Open Sans"/>
                <a:ea typeface="Open Sans"/>
                <a:cs typeface="Open Sans"/>
                <a:sym typeface="Open Sans"/>
              </a:rPr>
              <a:t>Planning and Economic Development Department</a:t>
            </a:r>
            <a:endParaRPr b="1" sz="2200">
              <a:solidFill>
                <a:srgbClr val="660000"/>
              </a:solidFill>
              <a:latin typeface="Open Sans"/>
              <a:ea typeface="Open Sans"/>
              <a:cs typeface="Open Sans"/>
              <a:sym typeface="Open Sans"/>
            </a:endParaRPr>
          </a:p>
          <a:p>
            <a:pPr indent="0" lvl="0" marL="0" rtl="0" algn="l">
              <a:lnSpc>
                <a:spcPct val="115000"/>
              </a:lnSpc>
              <a:spcBef>
                <a:spcPts val="0"/>
              </a:spcBef>
              <a:spcAft>
                <a:spcPts val="0"/>
              </a:spcAft>
              <a:buNone/>
            </a:pPr>
            <a:r>
              <a:rPr lang="en-US" sz="2200">
                <a:solidFill>
                  <a:schemeClr val="dk1"/>
                </a:solidFill>
                <a:latin typeface="Open Sans"/>
                <a:ea typeface="Open Sans"/>
                <a:cs typeface="Open Sans"/>
                <a:sym typeface="Open Sans"/>
              </a:rPr>
              <a:t>Christopher McGoldrick, Director</a:t>
            </a:r>
            <a:endParaRPr sz="22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rPr lang="en-US" sz="2200">
                <a:solidFill>
                  <a:schemeClr val="dk1"/>
                </a:solidFill>
                <a:latin typeface="Open Sans"/>
                <a:ea typeface="Open Sans"/>
                <a:cs typeface="Open Sans"/>
                <a:sym typeface="Open Sans"/>
              </a:rPr>
              <a:t>Louise O’Neill, Assistant Director</a:t>
            </a:r>
            <a:endParaRPr sz="2200">
              <a:solidFill>
                <a:schemeClr val="dk1"/>
              </a:solidFill>
              <a:latin typeface="Open Sans"/>
              <a:ea typeface="Open Sans"/>
              <a:cs typeface="Open Sans"/>
              <a:sym typeface="Open Sans"/>
            </a:endParaRPr>
          </a:p>
        </p:txBody>
      </p:sp>
      <p:pic>
        <p:nvPicPr>
          <p:cNvPr id="98" name="Google Shape;98;p14"/>
          <p:cNvPicPr preferRelativeResize="0"/>
          <p:nvPr/>
        </p:nvPicPr>
        <p:blipFill rotWithShape="1">
          <a:blip r:embed="rId6">
            <a:alphaModFix/>
          </a:blip>
          <a:srcRect b="0" l="0" r="0" t="0"/>
          <a:stretch/>
        </p:blipFill>
        <p:spPr>
          <a:xfrm>
            <a:off x="9503981" y="1422650"/>
            <a:ext cx="1658157" cy="16581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2" name="Shape 102"/>
        <p:cNvGrpSpPr/>
        <p:nvPr/>
      </p:nvGrpSpPr>
      <p:grpSpPr>
        <a:xfrm>
          <a:off x="0" y="0"/>
          <a:ext cx="0" cy="0"/>
          <a:chOff x="0" y="0"/>
          <a:chExt cx="0" cy="0"/>
        </a:xfrm>
      </p:grpSpPr>
      <p:sp>
        <p:nvSpPr>
          <p:cNvPr id="103" name="Google Shape;103;p15"/>
          <p:cNvSpPr txBox="1"/>
          <p:nvPr>
            <p:ph type="title"/>
          </p:nvPr>
        </p:nvSpPr>
        <p:spPr>
          <a:xfrm>
            <a:off x="838200" y="1174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5"/>
              </a:buClr>
              <a:buSzPts val="4400"/>
              <a:buFont typeface="Poppins"/>
              <a:buNone/>
            </a:pPr>
            <a:r>
              <a:rPr lang="en-US">
                <a:solidFill>
                  <a:schemeClr val="accent5"/>
                </a:solidFill>
              </a:rPr>
              <a:t>Introductions</a:t>
            </a:r>
            <a:endParaRPr b="1">
              <a:solidFill>
                <a:schemeClr val="accent5"/>
              </a:solidFill>
            </a:endParaRPr>
          </a:p>
        </p:txBody>
      </p:sp>
      <p:pic>
        <p:nvPicPr>
          <p:cNvPr id="104" name="Google Shape;104;p15"/>
          <p:cNvPicPr preferRelativeResize="0"/>
          <p:nvPr/>
        </p:nvPicPr>
        <p:blipFill rotWithShape="1">
          <a:blip r:embed="rId4">
            <a:alphaModFix/>
          </a:blip>
          <a:srcRect b="0" l="0" r="0" t="0"/>
          <a:stretch/>
        </p:blipFill>
        <p:spPr>
          <a:xfrm>
            <a:off x="9669100" y="232675"/>
            <a:ext cx="1095227" cy="1095201"/>
          </a:xfrm>
          <a:prstGeom prst="rect">
            <a:avLst/>
          </a:prstGeom>
          <a:noFill/>
          <a:ln>
            <a:noFill/>
          </a:ln>
        </p:spPr>
      </p:pic>
      <p:graphicFrame>
        <p:nvGraphicFramePr>
          <p:cNvPr id="105" name="Google Shape;105;p15"/>
          <p:cNvGraphicFramePr/>
          <p:nvPr/>
        </p:nvGraphicFramePr>
        <p:xfrm>
          <a:off x="952488" y="1443125"/>
          <a:ext cx="3000000" cy="3000000"/>
        </p:xfrm>
        <a:graphic>
          <a:graphicData uri="http://schemas.openxmlformats.org/drawingml/2006/table">
            <a:tbl>
              <a:tblPr>
                <a:noFill/>
                <a:tableStyleId>{75884EEB-D9C9-4B45-BBC2-9BD7EEACEDCE}</a:tableStyleId>
              </a:tblPr>
              <a:tblGrid>
                <a:gridCol w="3337600"/>
                <a:gridCol w="2579700"/>
                <a:gridCol w="1836550"/>
                <a:gridCol w="2533175"/>
              </a:tblGrid>
              <a:tr h="381000">
                <a:tc gridSpan="4">
                  <a:txBody>
                    <a:bodyPr/>
                    <a:lstStyle/>
                    <a:p>
                      <a:pPr indent="0" lvl="0" marL="0" rtl="0" algn="ctr">
                        <a:spcBef>
                          <a:spcPts val="0"/>
                        </a:spcBef>
                        <a:spcAft>
                          <a:spcPts val="0"/>
                        </a:spcAft>
                        <a:buNone/>
                      </a:pPr>
                      <a:r>
                        <a:rPr b="1" lang="en-US" sz="2000">
                          <a:solidFill>
                            <a:srgbClr val="073763"/>
                          </a:solidFill>
                          <a:latin typeface="Open Sans"/>
                          <a:ea typeface="Open Sans"/>
                          <a:cs typeface="Open Sans"/>
                          <a:sym typeface="Open Sans"/>
                        </a:rPr>
                        <a:t>Master Plan Steering Committee</a:t>
                      </a:r>
                      <a:endParaRPr b="1" sz="2000">
                        <a:solidFill>
                          <a:srgbClr val="073763"/>
                        </a:solidFill>
                        <a:latin typeface="Open Sans"/>
                        <a:ea typeface="Open Sans"/>
                        <a:cs typeface="Open Sans"/>
                        <a:sym typeface="Open Sans"/>
                      </a:endParaRPr>
                    </a:p>
                  </a:txBody>
                  <a:tcPr marT="91425" marB="91425" marR="91425" marL="91425"/>
                </a:tc>
                <a:tc hMerge="1"/>
                <a:tc hMerge="1"/>
                <a:tc hMerge="1"/>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Planning Board</a:t>
                      </a:r>
                      <a:endParaRPr b="1" sz="1800">
                        <a:latin typeface="Open Sans"/>
                        <a:ea typeface="Open Sans"/>
                        <a:cs typeface="Open Sans"/>
                        <a:sym typeface="Open Sans"/>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US" sz="1800">
                          <a:solidFill>
                            <a:schemeClr val="dk1"/>
                          </a:solidFill>
                          <a:latin typeface="Open Sans"/>
                          <a:ea typeface="Open Sans"/>
                          <a:cs typeface="Open Sans"/>
                          <a:sym typeface="Open Sans"/>
                        </a:rPr>
                        <a:t>Stephan Rodolakis</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US" sz="1800">
                          <a:latin typeface="Open Sans"/>
                          <a:ea typeface="Open Sans"/>
                          <a:cs typeface="Open Sans"/>
                          <a:sym typeface="Open Sans"/>
                        </a:rPr>
                        <a:t>ZBA</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Fran Manella</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School Committee</a:t>
                      </a:r>
                      <a:endParaRPr b="1" sz="1800">
                        <a:latin typeface="Open Sans"/>
                        <a:ea typeface="Open Sans"/>
                        <a:cs typeface="Open Sans"/>
                        <a:sym typeface="Open Sans"/>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US" sz="1800">
                          <a:solidFill>
                            <a:schemeClr val="dk1"/>
                          </a:solidFill>
                          <a:latin typeface="Open Sans"/>
                          <a:ea typeface="Open Sans"/>
                          <a:cs typeface="Open Sans"/>
                          <a:sym typeface="Open Sans"/>
                        </a:rPr>
                        <a:t>Nicole Torres</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US" sz="1800">
                          <a:solidFill>
                            <a:schemeClr val="dk1"/>
                          </a:solidFill>
                          <a:latin typeface="Open Sans"/>
                          <a:ea typeface="Open Sans"/>
                          <a:cs typeface="Open Sans"/>
                          <a:sym typeface="Open Sans"/>
                        </a:rPr>
                        <a:t>Student Rep.</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Finance Committee</a:t>
                      </a:r>
                      <a:endParaRPr b="1" sz="1800">
                        <a:latin typeface="Open Sans"/>
                        <a:ea typeface="Open Sans"/>
                        <a:cs typeface="Open Sans"/>
                        <a:sym typeface="Open Sans"/>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US" sz="1800">
                          <a:solidFill>
                            <a:schemeClr val="dk1"/>
                          </a:solidFill>
                          <a:latin typeface="Open Sans"/>
                          <a:ea typeface="Open Sans"/>
                          <a:cs typeface="Open Sans"/>
                          <a:sym typeface="Open Sans"/>
                        </a:rPr>
                        <a:t>Vikram Chhabra</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US" sz="1800">
                          <a:solidFill>
                            <a:schemeClr val="dk1"/>
                          </a:solidFill>
                          <a:latin typeface="Open Sans"/>
                          <a:ea typeface="Open Sans"/>
                          <a:cs typeface="Open Sans"/>
                          <a:sym typeface="Open Sans"/>
                        </a:rPr>
                        <a:t>At-Large </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Doug Muzzy</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Select Board</a:t>
                      </a:r>
                      <a:endParaRPr b="1" sz="1800">
                        <a:latin typeface="Open Sans"/>
                        <a:ea typeface="Open Sans"/>
                        <a:cs typeface="Open Sans"/>
                        <a:sym typeface="Open Sans"/>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US" sz="1800">
                          <a:solidFill>
                            <a:schemeClr val="dk1"/>
                          </a:solidFill>
                          <a:latin typeface="Open Sans"/>
                          <a:ea typeface="Open Sans"/>
                          <a:cs typeface="Open Sans"/>
                          <a:sym typeface="Open Sans"/>
                        </a:rPr>
                        <a:t>Michelle Conlin</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US" sz="1800">
                          <a:solidFill>
                            <a:schemeClr val="dk1"/>
                          </a:solidFill>
                          <a:latin typeface="Open Sans"/>
                          <a:ea typeface="Open Sans"/>
                          <a:cs typeface="Open Sans"/>
                          <a:sym typeface="Open Sans"/>
                        </a:rPr>
                        <a:t>At-Large</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Caroline Macomber</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Select Board</a:t>
                      </a:r>
                      <a:endParaRPr b="1" sz="1800">
                        <a:latin typeface="Open Sans"/>
                        <a:ea typeface="Open Sans"/>
                        <a:cs typeface="Open Sans"/>
                        <a:sym typeface="Open Sans"/>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US" sz="1800">
                          <a:solidFill>
                            <a:schemeClr val="dk1"/>
                          </a:solidFill>
                          <a:latin typeface="Open Sans"/>
                          <a:ea typeface="Open Sans"/>
                          <a:cs typeface="Open Sans"/>
                          <a:sym typeface="Open Sans"/>
                        </a:rPr>
                        <a:t>Gregg Richards</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US" sz="1800">
                          <a:solidFill>
                            <a:schemeClr val="dk1"/>
                          </a:solidFill>
                          <a:latin typeface="Open Sans"/>
                          <a:ea typeface="Open Sans"/>
                          <a:cs typeface="Open Sans"/>
                          <a:sym typeface="Open Sans"/>
                        </a:rPr>
                        <a:t>At-Large </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Leah Serafin Maroney</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Historic District Commission</a:t>
                      </a:r>
                      <a:endParaRPr b="1" sz="1800">
                        <a:latin typeface="Open Sans"/>
                        <a:ea typeface="Open Sans"/>
                        <a:cs typeface="Open Sans"/>
                        <a:sym typeface="Open Sans"/>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Open Sans"/>
                        <a:ea typeface="Open Sans"/>
                        <a:cs typeface="Open Sans"/>
                        <a:sym typeface="Open Sans"/>
                      </a:endParaRPr>
                    </a:p>
                  </a:txBody>
                  <a:tcPr marT="91425" marB="91425" marR="91425" marL="91425">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rPr b="1" lang="en-US" sz="1800">
                          <a:solidFill>
                            <a:schemeClr val="dk1"/>
                          </a:solidFill>
                          <a:latin typeface="Open Sans"/>
                          <a:ea typeface="Open Sans"/>
                          <a:cs typeface="Open Sans"/>
                          <a:sym typeface="Open Sans"/>
                        </a:rPr>
                        <a:t>At-Large </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Shannon Wall</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Affordable Housing Trust</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Beth Casavant</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b="1" lang="en-US" sz="1800">
                          <a:latin typeface="Open Sans"/>
                          <a:ea typeface="Open Sans"/>
                          <a:cs typeface="Open Sans"/>
                          <a:sym typeface="Open Sans"/>
                        </a:rPr>
                        <a:t>At-Large</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Ken Griswold</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Shrewsbury Dev. Corp.</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Lee Abdella</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b="1" lang="en-US" sz="1800">
                          <a:latin typeface="Open Sans"/>
                          <a:ea typeface="Open Sans"/>
                          <a:cs typeface="Open Sans"/>
                          <a:sym typeface="Open Sans"/>
                        </a:rPr>
                        <a:t>Alternate</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Lawrence Ondovic</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Conservation Commission</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Emily Petro</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b="1" lang="en-US" sz="1800">
                          <a:latin typeface="Open Sans"/>
                          <a:ea typeface="Open Sans"/>
                          <a:cs typeface="Open Sans"/>
                          <a:sym typeface="Open Sans"/>
                        </a:rPr>
                        <a:t>Alternate</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Kathleen Flynn</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2F2"/>
        </a:solidFill>
      </p:bgPr>
    </p:bg>
    <p:spTree>
      <p:nvGrpSpPr>
        <p:cNvPr id="109" name="Shape 109"/>
        <p:cNvGrpSpPr/>
        <p:nvPr/>
      </p:nvGrpSpPr>
      <p:grpSpPr>
        <a:xfrm>
          <a:off x="0" y="0"/>
          <a:ext cx="0" cy="0"/>
          <a:chOff x="0" y="0"/>
          <a:chExt cx="0" cy="0"/>
        </a:xfrm>
      </p:grpSpPr>
      <p:sp>
        <p:nvSpPr>
          <p:cNvPr id="110" name="Google Shape;110;p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Poppins"/>
              <a:buNone/>
            </a:pPr>
            <a:r>
              <a:rPr lang="en-US"/>
              <a:t>Agenda</a:t>
            </a:r>
            <a:endParaRPr/>
          </a:p>
        </p:txBody>
      </p:sp>
      <p:sp>
        <p:nvSpPr>
          <p:cNvPr id="111" name="Google Shape;111;p16"/>
          <p:cNvSpPr txBox="1"/>
          <p:nvPr/>
        </p:nvSpPr>
        <p:spPr>
          <a:xfrm>
            <a:off x="5014125" y="1064875"/>
            <a:ext cx="6612600" cy="48333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Clr>
                <a:srgbClr val="000000"/>
              </a:buClr>
              <a:buSzPts val="2800"/>
              <a:buFont typeface="Arial"/>
              <a:buNone/>
            </a:pPr>
            <a:r>
              <a:rPr b="1" lang="en-US" sz="2800">
                <a:solidFill>
                  <a:srgbClr val="660000"/>
                </a:solidFill>
                <a:latin typeface="Open Sans"/>
                <a:ea typeface="Open Sans"/>
                <a:cs typeface="Open Sans"/>
                <a:sym typeface="Open Sans"/>
              </a:rPr>
              <a:t>Icebreaker Activity</a:t>
            </a:r>
            <a:endParaRPr b="1" sz="2800">
              <a:solidFill>
                <a:srgbClr val="660000"/>
              </a:solidFill>
              <a:latin typeface="Open Sans"/>
              <a:ea typeface="Open Sans"/>
              <a:cs typeface="Open Sans"/>
              <a:sym typeface="Open Sans"/>
            </a:endParaRPr>
          </a:p>
          <a:p>
            <a:pPr indent="0" lvl="0" marL="0" marR="0" rtl="0" algn="l">
              <a:lnSpc>
                <a:spcPct val="200000"/>
              </a:lnSpc>
              <a:spcBef>
                <a:spcPts val="0"/>
              </a:spcBef>
              <a:spcAft>
                <a:spcPts val="0"/>
              </a:spcAft>
              <a:buClr>
                <a:srgbClr val="000000"/>
              </a:buClr>
              <a:buSzPts val="2800"/>
              <a:buFont typeface="Arial"/>
              <a:buNone/>
            </a:pPr>
            <a:r>
              <a:rPr b="1" i="0" lang="en-US" sz="2800" u="none" cap="none" strike="noStrike">
                <a:solidFill>
                  <a:schemeClr val="accent2"/>
                </a:solidFill>
                <a:latin typeface="Open Sans"/>
                <a:ea typeface="Open Sans"/>
                <a:cs typeface="Open Sans"/>
                <a:sym typeface="Open Sans"/>
              </a:rPr>
              <a:t>Master Plan Overview </a:t>
            </a:r>
            <a:endParaRPr b="0" i="0" sz="14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None/>
            </a:pPr>
            <a:r>
              <a:rPr b="1" i="0" lang="en-US" sz="2800" u="none" cap="none" strike="noStrike">
                <a:solidFill>
                  <a:schemeClr val="accent3"/>
                </a:solidFill>
                <a:latin typeface="Open Sans"/>
                <a:ea typeface="Open Sans"/>
                <a:cs typeface="Open Sans"/>
                <a:sym typeface="Open Sans"/>
              </a:rPr>
              <a:t>Project Schedule</a:t>
            </a:r>
            <a:endParaRPr b="1" i="0" sz="2800" u="none" cap="none" strike="noStrike">
              <a:solidFill>
                <a:schemeClr val="accent5"/>
              </a:solidFill>
              <a:latin typeface="Open Sans"/>
              <a:ea typeface="Open Sans"/>
              <a:cs typeface="Open Sans"/>
              <a:sym typeface="Open Sans"/>
            </a:endParaRPr>
          </a:p>
          <a:p>
            <a:pPr indent="0" lvl="0" marL="0" marR="0" rtl="0" algn="l">
              <a:lnSpc>
                <a:spcPct val="200000"/>
              </a:lnSpc>
              <a:spcBef>
                <a:spcPts val="0"/>
              </a:spcBef>
              <a:spcAft>
                <a:spcPts val="0"/>
              </a:spcAft>
              <a:buClr>
                <a:srgbClr val="000000"/>
              </a:buClr>
              <a:buSzPts val="2800"/>
              <a:buFont typeface="Arial"/>
              <a:buNone/>
            </a:pPr>
            <a:r>
              <a:rPr b="1" i="0" lang="en-US" sz="2800" u="none" cap="none" strike="noStrike">
                <a:solidFill>
                  <a:schemeClr val="accent1"/>
                </a:solidFill>
                <a:latin typeface="Open Sans"/>
                <a:ea typeface="Open Sans"/>
                <a:cs typeface="Open Sans"/>
                <a:sym typeface="Open Sans"/>
              </a:rPr>
              <a:t>Project Website</a:t>
            </a:r>
            <a:endParaRPr b="0" i="0" sz="14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2800"/>
              <a:buFont typeface="Arial"/>
              <a:buNone/>
            </a:pPr>
            <a:r>
              <a:rPr b="1" i="0" lang="en-US" sz="2800" u="none" cap="none" strike="noStrike">
                <a:solidFill>
                  <a:schemeClr val="dk2"/>
                </a:solidFill>
                <a:latin typeface="Open Sans"/>
                <a:ea typeface="Open Sans"/>
                <a:cs typeface="Open Sans"/>
                <a:sym typeface="Open Sans"/>
              </a:rPr>
              <a:t>Community Engagement Plan</a:t>
            </a:r>
            <a:endParaRPr b="1" i="0" sz="2800" u="none" cap="none" strike="noStrike">
              <a:solidFill>
                <a:schemeClr val="dk2"/>
              </a:solidFill>
              <a:latin typeface="Open Sans"/>
              <a:ea typeface="Open Sans"/>
              <a:cs typeface="Open Sans"/>
              <a:sym typeface="Open Sans"/>
            </a:endParaRPr>
          </a:p>
          <a:p>
            <a:pPr indent="0" lvl="0" marL="0" marR="0" rtl="0" algn="l">
              <a:lnSpc>
                <a:spcPct val="200000"/>
              </a:lnSpc>
              <a:spcBef>
                <a:spcPts val="0"/>
              </a:spcBef>
              <a:spcAft>
                <a:spcPts val="0"/>
              </a:spcAft>
              <a:buClr>
                <a:srgbClr val="000000"/>
              </a:buClr>
              <a:buSzPts val="2800"/>
              <a:buFont typeface="Arial"/>
              <a:buNone/>
            </a:pPr>
            <a:r>
              <a:rPr b="1" lang="en-US" sz="2800">
                <a:solidFill>
                  <a:schemeClr val="accent2"/>
                </a:solidFill>
                <a:latin typeface="Open Sans"/>
                <a:ea typeface="Open Sans"/>
                <a:cs typeface="Open Sans"/>
                <a:sym typeface="Open Sans"/>
              </a:rPr>
              <a:t>Closing Activity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7"/>
          <p:cNvSpPr txBox="1"/>
          <p:nvPr>
            <p:ph type="title"/>
          </p:nvPr>
        </p:nvSpPr>
        <p:spPr>
          <a:xfrm>
            <a:off x="994450" y="642900"/>
            <a:ext cx="38205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Icebreaker Activity</a:t>
            </a:r>
            <a:endParaRPr/>
          </a:p>
        </p:txBody>
      </p:sp>
      <p:sp>
        <p:nvSpPr>
          <p:cNvPr id="117" name="Google Shape;117;p17"/>
          <p:cNvSpPr txBox="1"/>
          <p:nvPr>
            <p:ph idx="1" type="body"/>
          </p:nvPr>
        </p:nvSpPr>
        <p:spPr>
          <a:xfrm>
            <a:off x="794725" y="2283150"/>
            <a:ext cx="4706100" cy="2291700"/>
          </a:xfrm>
          <a:prstGeom prst="rect">
            <a:avLst/>
          </a:prstGeom>
        </p:spPr>
        <p:txBody>
          <a:bodyPr anchorCtr="0" anchor="t" bIns="45700" lIns="91425" spcFirstLastPara="1" rIns="91425" wrap="square" tIns="45700">
            <a:normAutofit lnSpcReduction="10000"/>
          </a:bodyPr>
          <a:lstStyle/>
          <a:p>
            <a:pPr indent="0" lvl="0" marL="0" rtl="0" algn="l">
              <a:lnSpc>
                <a:spcPct val="115000"/>
              </a:lnSpc>
              <a:spcBef>
                <a:spcPts val="0"/>
              </a:spcBef>
              <a:spcAft>
                <a:spcPts val="0"/>
              </a:spcAft>
              <a:buClr>
                <a:schemeClr val="dk1"/>
              </a:buClr>
              <a:buSzPts val="1100"/>
              <a:buFont typeface="Arial"/>
              <a:buNone/>
            </a:pPr>
            <a:r>
              <a:rPr b="1" lang="en-US" sz="2400"/>
              <a:t>Imagine: </a:t>
            </a:r>
            <a:r>
              <a:rPr lang="en-US" sz="2400"/>
              <a:t>A close friend is visiting our town for the first time. You have exactly 24 hours to show them the best of it.</a:t>
            </a:r>
            <a:endParaRPr sz="2400"/>
          </a:p>
          <a:p>
            <a:pPr indent="0" lvl="0" marL="0" rtl="0" algn="l">
              <a:lnSpc>
                <a:spcPct val="115000"/>
              </a:lnSpc>
              <a:spcBef>
                <a:spcPts val="1000"/>
              </a:spcBef>
              <a:spcAft>
                <a:spcPts val="0"/>
              </a:spcAft>
              <a:buNone/>
            </a:pPr>
            <a:r>
              <a:t/>
            </a:r>
            <a:endParaRPr/>
          </a:p>
        </p:txBody>
      </p:sp>
      <p:pic>
        <p:nvPicPr>
          <p:cNvPr id="118" name="Google Shape;118;p17" title="Shrewsbury Mapping Activity 36x48.png"/>
          <p:cNvPicPr preferRelativeResize="0"/>
          <p:nvPr/>
        </p:nvPicPr>
        <p:blipFill rotWithShape="1">
          <a:blip r:embed="rId3">
            <a:alphaModFix/>
          </a:blip>
          <a:srcRect b="8097" l="0" r="0" t="13748"/>
          <a:stretch/>
        </p:blipFill>
        <p:spPr>
          <a:xfrm>
            <a:off x="6008350" y="642900"/>
            <a:ext cx="5514676" cy="57468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2" name="Shape 122"/>
        <p:cNvGrpSpPr/>
        <p:nvPr/>
      </p:nvGrpSpPr>
      <p:grpSpPr>
        <a:xfrm>
          <a:off x="0" y="0"/>
          <a:ext cx="0" cy="0"/>
          <a:chOff x="0" y="0"/>
          <a:chExt cx="0" cy="0"/>
        </a:xfrm>
      </p:grpSpPr>
      <p:sp>
        <p:nvSpPr>
          <p:cNvPr id="123" name="Google Shape;123;p1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5"/>
              </a:buClr>
              <a:buSzPts val="4400"/>
              <a:buFont typeface="Poppins"/>
              <a:buNone/>
            </a:pPr>
            <a:r>
              <a:rPr lang="en-US">
                <a:solidFill>
                  <a:schemeClr val="accent5"/>
                </a:solidFill>
              </a:rPr>
              <a:t>Master Plan Committee Role</a:t>
            </a:r>
            <a:endParaRPr b="1">
              <a:solidFill>
                <a:schemeClr val="accent5"/>
              </a:solidFill>
            </a:endParaRPr>
          </a:p>
        </p:txBody>
      </p:sp>
      <p:sp>
        <p:nvSpPr>
          <p:cNvPr id="124" name="Google Shape;124;p1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SzPts val="2800"/>
              <a:buNone/>
            </a:pPr>
            <a:r>
              <a:rPr lang="en-US"/>
              <a:t>“Committee members will attend meetings, host public workshops, speak with residents about what they want to see in Shrewsbury’s future and work with subcommittees focused on specific areas of the Master Plan.”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8" name="Shape 128"/>
        <p:cNvGrpSpPr/>
        <p:nvPr/>
      </p:nvGrpSpPr>
      <p:grpSpPr>
        <a:xfrm>
          <a:off x="0" y="0"/>
          <a:ext cx="0" cy="0"/>
          <a:chOff x="0" y="0"/>
          <a:chExt cx="0" cy="0"/>
        </a:xfrm>
      </p:grpSpPr>
      <p:sp>
        <p:nvSpPr>
          <p:cNvPr id="129" name="Google Shape;129;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Poppins"/>
              <a:buNone/>
            </a:pPr>
            <a:r>
              <a:rPr lang="en-US">
                <a:solidFill>
                  <a:schemeClr val="accent2"/>
                </a:solidFill>
              </a:rPr>
              <a:t>What is a Master Plan?</a:t>
            </a:r>
            <a:endParaRPr b="1">
              <a:solidFill>
                <a:schemeClr val="accent2"/>
              </a:solidFill>
            </a:endParaRPr>
          </a:p>
        </p:txBody>
      </p:sp>
      <p:sp>
        <p:nvSpPr>
          <p:cNvPr id="130" name="Google Shape;130;p19"/>
          <p:cNvSpPr txBox="1"/>
          <p:nvPr>
            <p:ph idx="1" type="body"/>
          </p:nvPr>
        </p:nvSpPr>
        <p:spPr>
          <a:xfrm>
            <a:off x="838201" y="1825625"/>
            <a:ext cx="6931206" cy="4351338"/>
          </a:xfrm>
          <a:prstGeom prst="rect">
            <a:avLst/>
          </a:prstGeom>
          <a:noFill/>
          <a:ln>
            <a:noFill/>
          </a:ln>
        </p:spPr>
        <p:txBody>
          <a:bodyPr anchorCtr="0" anchor="t" bIns="45700" lIns="91425" spcFirstLastPara="1" rIns="91425" wrap="square" tIns="45700">
            <a:normAutofit fontScale="85000" lnSpcReduction="10000"/>
          </a:bodyPr>
          <a:lstStyle/>
          <a:p>
            <a:pPr indent="-228600" lvl="0" marL="228600" rtl="0" algn="l">
              <a:lnSpc>
                <a:spcPct val="110000"/>
              </a:lnSpc>
              <a:spcBef>
                <a:spcPts val="0"/>
              </a:spcBef>
              <a:spcAft>
                <a:spcPts val="0"/>
              </a:spcAft>
              <a:buClr>
                <a:schemeClr val="dk1"/>
              </a:buClr>
              <a:buSzPct val="100000"/>
              <a:buChar char="•"/>
            </a:pPr>
            <a:r>
              <a:rPr lang="en-US" sz="2400"/>
              <a:t>A comprehensive, long-term plan that municipalities in Massachusetts are encouraged to adopt, as authorized under </a:t>
            </a:r>
            <a:r>
              <a:rPr lang="en-US" sz="2400" u="sng">
                <a:solidFill>
                  <a:schemeClr val="accent2"/>
                </a:solidFill>
                <a:hlinkClick r:id="rId4">
                  <a:extLst>
                    <a:ext uri="{A12FA001-AC4F-418D-AE19-62706E023703}">
                      <ahyp:hlinkClr val="tx"/>
                    </a:ext>
                  </a:extLst>
                </a:hlinkClick>
              </a:rPr>
              <a:t>MGL c. 41 § 81D</a:t>
            </a:r>
            <a:endParaRPr sz="2400">
              <a:solidFill>
                <a:schemeClr val="accent2"/>
              </a:solidFill>
            </a:endParaRPr>
          </a:p>
          <a:p>
            <a:pPr indent="-228600" lvl="0" marL="228600" rtl="0" algn="l">
              <a:lnSpc>
                <a:spcPct val="110000"/>
              </a:lnSpc>
              <a:spcBef>
                <a:spcPts val="1200"/>
              </a:spcBef>
              <a:spcAft>
                <a:spcPts val="0"/>
              </a:spcAft>
              <a:buClr>
                <a:schemeClr val="dk1"/>
              </a:buClr>
              <a:buSzPct val="100000"/>
              <a:buChar char="•"/>
            </a:pPr>
            <a:r>
              <a:rPr lang="en-US" sz="2400"/>
              <a:t>High-level blueprint for what a community wants their town to look like in about 10 years and to guide decision-making</a:t>
            </a:r>
            <a:endParaRPr/>
          </a:p>
          <a:p>
            <a:pPr indent="-228600" lvl="0" marL="228600" rtl="0" algn="l">
              <a:lnSpc>
                <a:spcPct val="110000"/>
              </a:lnSpc>
              <a:spcBef>
                <a:spcPts val="1200"/>
              </a:spcBef>
              <a:spcAft>
                <a:spcPts val="0"/>
              </a:spcAft>
              <a:buClr>
                <a:schemeClr val="dk1"/>
              </a:buClr>
              <a:buSzPct val="100000"/>
              <a:buChar char="•"/>
            </a:pPr>
            <a:r>
              <a:rPr lang="en-US" sz="2400"/>
              <a:t>Planning process encourages community members to come together, hear each other’s voices, and hopefully come to some common understanding</a:t>
            </a:r>
            <a:endParaRPr/>
          </a:p>
          <a:p>
            <a:pPr indent="-228600" lvl="0" marL="228600" rtl="0" algn="l">
              <a:lnSpc>
                <a:spcPct val="110000"/>
              </a:lnSpc>
              <a:spcBef>
                <a:spcPts val="1200"/>
              </a:spcBef>
              <a:spcAft>
                <a:spcPts val="0"/>
              </a:spcAft>
              <a:buClr>
                <a:schemeClr val="dk1"/>
              </a:buClr>
              <a:buSzPct val="100000"/>
              <a:buChar char="•"/>
            </a:pPr>
            <a:r>
              <a:rPr lang="en-US" sz="2400"/>
              <a:t>Revisiting the plan periodically allows the Town to monitor progress and update as local conditions change</a:t>
            </a:r>
            <a:endParaRPr/>
          </a:p>
        </p:txBody>
      </p:sp>
      <p:sp>
        <p:nvSpPr>
          <p:cNvPr id="131" name="Google Shape;131;p19"/>
          <p:cNvSpPr txBox="1"/>
          <p:nvPr/>
        </p:nvSpPr>
        <p:spPr>
          <a:xfrm>
            <a:off x="8068329" y="1487606"/>
            <a:ext cx="3285470" cy="4689357"/>
          </a:xfrm>
          <a:prstGeom prst="rect">
            <a:avLst/>
          </a:prstGeom>
          <a:solidFill>
            <a:srgbClr val="E8E2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2"/>
                </a:solidFill>
                <a:latin typeface="Poppins"/>
                <a:ea typeface="Poppins"/>
                <a:cs typeface="Poppins"/>
                <a:sym typeface="Poppins"/>
              </a:rPr>
              <a:t>Update to 2016 Plan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pen Sans"/>
              <a:ea typeface="Open Sans"/>
              <a:cs typeface="Open Sans"/>
              <a:sym typeface="Open Sans"/>
            </a:endParaRPr>
          </a:p>
        </p:txBody>
      </p:sp>
      <p:pic>
        <p:nvPicPr>
          <p:cNvPr id="132" name="Google Shape;132;p19"/>
          <p:cNvPicPr preferRelativeResize="0"/>
          <p:nvPr/>
        </p:nvPicPr>
        <p:blipFill rotWithShape="1">
          <a:blip r:embed="rId5">
            <a:alphaModFix/>
          </a:blip>
          <a:srcRect b="0" l="0" r="0" t="0"/>
          <a:stretch/>
        </p:blipFill>
        <p:spPr>
          <a:xfrm>
            <a:off x="8273772" y="2183148"/>
            <a:ext cx="2927625" cy="3788691"/>
          </a:xfrm>
          <a:prstGeom prst="rect">
            <a:avLst/>
          </a:prstGeom>
          <a:noFill/>
          <a:ln>
            <a:noFill/>
          </a:ln>
        </p:spPr>
      </p:pic>
      <p:pic>
        <p:nvPicPr>
          <p:cNvPr id="133" name="Google Shape;133;p19"/>
          <p:cNvPicPr preferRelativeResize="0"/>
          <p:nvPr/>
        </p:nvPicPr>
        <p:blipFill rotWithShape="1">
          <a:blip r:embed="rId6">
            <a:alphaModFix/>
          </a:blip>
          <a:srcRect b="0" l="0" r="0" t="0"/>
          <a:stretch/>
        </p:blipFill>
        <p:spPr>
          <a:xfrm>
            <a:off x="8199067" y="1978024"/>
            <a:ext cx="3002329" cy="39016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 name="Shape 137"/>
        <p:cNvGrpSpPr/>
        <p:nvPr/>
      </p:nvGrpSpPr>
      <p:grpSpPr>
        <a:xfrm>
          <a:off x="0" y="0"/>
          <a:ext cx="0" cy="0"/>
          <a:chOff x="0" y="0"/>
          <a:chExt cx="0" cy="0"/>
        </a:xfrm>
      </p:grpSpPr>
      <p:sp>
        <p:nvSpPr>
          <p:cNvPr id="138" name="Google Shape;138;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Poppins"/>
              <a:buNone/>
            </a:pPr>
            <a:r>
              <a:rPr lang="en-US">
                <a:solidFill>
                  <a:schemeClr val="accent2"/>
                </a:solidFill>
              </a:rPr>
              <a:t>What is a Master Plan?</a:t>
            </a:r>
            <a:endParaRPr b="1">
              <a:solidFill>
                <a:schemeClr val="accent2"/>
              </a:solidFill>
            </a:endParaRPr>
          </a:p>
        </p:txBody>
      </p:sp>
      <p:sp>
        <p:nvSpPr>
          <p:cNvPr id="139" name="Google Shape;139;p20"/>
          <p:cNvSpPr txBox="1"/>
          <p:nvPr>
            <p:ph idx="1" type="body"/>
          </p:nvPr>
        </p:nvSpPr>
        <p:spPr>
          <a:xfrm>
            <a:off x="838200" y="1825625"/>
            <a:ext cx="10515599"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n-US" sz="2000"/>
              <a:t>The process will consist of five broad phases:</a:t>
            </a:r>
            <a:endParaRPr/>
          </a:p>
          <a:p>
            <a:pPr indent="-457200" lvl="0" marL="457200" rtl="0" algn="l">
              <a:lnSpc>
                <a:spcPct val="90000"/>
              </a:lnSpc>
              <a:spcBef>
                <a:spcPts val="1000"/>
              </a:spcBef>
              <a:spcAft>
                <a:spcPts val="0"/>
              </a:spcAft>
              <a:buClr>
                <a:schemeClr val="dk1"/>
              </a:buClr>
              <a:buSzPts val="2000"/>
              <a:buFont typeface="Arial"/>
              <a:buAutoNum type="arabicPeriod"/>
            </a:pPr>
            <a:r>
              <a:rPr lang="en-US" sz="2000"/>
              <a:t>Research and prepare an inventory and assessment of existing conditions for each element of the plan</a:t>
            </a:r>
            <a:endParaRPr/>
          </a:p>
          <a:p>
            <a:pPr indent="-457200" lvl="0" marL="457200" rtl="0" algn="l">
              <a:lnSpc>
                <a:spcPct val="90000"/>
              </a:lnSpc>
              <a:spcBef>
                <a:spcPts val="1000"/>
              </a:spcBef>
              <a:spcAft>
                <a:spcPts val="0"/>
              </a:spcAft>
              <a:buClr>
                <a:schemeClr val="dk1"/>
              </a:buClr>
              <a:buSzPts val="2000"/>
              <a:buFont typeface="Arial"/>
              <a:buAutoNum type="arabicPeriod"/>
            </a:pPr>
            <a:r>
              <a:rPr lang="en-US" sz="2000"/>
              <a:t>Set a vision for the future</a:t>
            </a:r>
            <a:endParaRPr/>
          </a:p>
          <a:p>
            <a:pPr indent="-457200" lvl="0" marL="457200" rtl="0" algn="l">
              <a:lnSpc>
                <a:spcPct val="90000"/>
              </a:lnSpc>
              <a:spcBef>
                <a:spcPts val="1000"/>
              </a:spcBef>
              <a:spcAft>
                <a:spcPts val="0"/>
              </a:spcAft>
              <a:buClr>
                <a:schemeClr val="dk1"/>
              </a:buClr>
              <a:buSzPts val="2000"/>
              <a:buFont typeface="Arial"/>
              <a:buAutoNum type="arabicPeriod"/>
            </a:pPr>
            <a:r>
              <a:rPr lang="en-US" sz="2000"/>
              <a:t>Identify key planning issues</a:t>
            </a:r>
            <a:endParaRPr/>
          </a:p>
          <a:p>
            <a:pPr indent="-457200" lvl="0" marL="457200" rtl="0" algn="l">
              <a:lnSpc>
                <a:spcPct val="90000"/>
              </a:lnSpc>
              <a:spcBef>
                <a:spcPts val="1000"/>
              </a:spcBef>
              <a:spcAft>
                <a:spcPts val="0"/>
              </a:spcAft>
              <a:buClr>
                <a:schemeClr val="dk1"/>
              </a:buClr>
              <a:buSzPts val="2000"/>
              <a:buFont typeface="Arial"/>
              <a:buAutoNum type="arabicPeriod"/>
            </a:pPr>
            <a:r>
              <a:rPr lang="en-US" sz="2000"/>
              <a:t>Create goals and policies</a:t>
            </a:r>
            <a:endParaRPr/>
          </a:p>
          <a:p>
            <a:pPr indent="-457200" lvl="0" marL="457200" rtl="0" algn="l">
              <a:lnSpc>
                <a:spcPct val="90000"/>
              </a:lnSpc>
              <a:spcBef>
                <a:spcPts val="1000"/>
              </a:spcBef>
              <a:spcAft>
                <a:spcPts val="0"/>
              </a:spcAft>
              <a:buClr>
                <a:schemeClr val="dk1"/>
              </a:buClr>
              <a:buSzPts val="2000"/>
              <a:buFont typeface="Arial"/>
              <a:buAutoNum type="arabicPeriod"/>
            </a:pPr>
            <a:r>
              <a:rPr lang="en-US" sz="2000"/>
              <a:t>Develop an implementation program to achieve the master plan’s goals</a:t>
            </a:r>
            <a:endParaRPr/>
          </a:p>
          <a:p>
            <a:pPr indent="0" lvl="0" marL="0" rtl="0" algn="l">
              <a:lnSpc>
                <a:spcPct val="90000"/>
              </a:lnSpc>
              <a:spcBef>
                <a:spcPts val="1000"/>
              </a:spcBef>
              <a:spcAft>
                <a:spcPts val="0"/>
              </a:spcAft>
              <a:buClr>
                <a:schemeClr val="dk1"/>
              </a:buClr>
              <a:buSzPts val="2000"/>
              <a:buNone/>
            </a:pPr>
            <a:r>
              <a:rPr lang="en-US" sz="2000"/>
              <a:t>These broad phases often involve an iterative process of research, documentation, public engagement, assessment and reassessment, and decision-making.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21"/>
          <p:cNvSpPr txBox="1"/>
          <p:nvPr>
            <p:ph type="title"/>
          </p:nvPr>
        </p:nvSpPr>
        <p:spPr>
          <a:xfrm>
            <a:off x="838199" y="99949"/>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Poppins"/>
              <a:buNone/>
            </a:pPr>
            <a:r>
              <a:rPr lang="en-US">
                <a:solidFill>
                  <a:schemeClr val="accent2"/>
                </a:solidFill>
              </a:rPr>
              <a:t>Master Plan Elements</a:t>
            </a:r>
            <a:endParaRPr b="1">
              <a:solidFill>
                <a:schemeClr val="accent2"/>
              </a:solidFill>
            </a:endParaRPr>
          </a:p>
        </p:txBody>
      </p:sp>
      <p:pic>
        <p:nvPicPr>
          <p:cNvPr descr="What is a Master Plan? A Master Plan is a comprehensive vision for the town's future" id="145" name="Google Shape;145;p21"/>
          <p:cNvPicPr preferRelativeResize="0"/>
          <p:nvPr/>
        </p:nvPicPr>
        <p:blipFill rotWithShape="1">
          <a:blip r:embed="rId4">
            <a:alphaModFix/>
          </a:blip>
          <a:srcRect b="0" l="0" r="0" t="0"/>
          <a:stretch/>
        </p:blipFill>
        <p:spPr>
          <a:xfrm>
            <a:off x="1327763" y="1060704"/>
            <a:ext cx="10026034" cy="546874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9" name="Shape 149"/>
        <p:cNvGrpSpPr/>
        <p:nvPr/>
      </p:nvGrpSpPr>
      <p:grpSpPr>
        <a:xfrm>
          <a:off x="0" y="0"/>
          <a:ext cx="0" cy="0"/>
          <a:chOff x="0" y="0"/>
          <a:chExt cx="0" cy="0"/>
        </a:xfrm>
      </p:grpSpPr>
      <p:sp>
        <p:nvSpPr>
          <p:cNvPr id="150" name="Google Shape;150;p22"/>
          <p:cNvSpPr txBox="1"/>
          <p:nvPr>
            <p:ph type="title"/>
          </p:nvPr>
        </p:nvSpPr>
        <p:spPr>
          <a:xfrm>
            <a:off x="838200" y="2435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Poppins"/>
              <a:buNone/>
            </a:pPr>
            <a:r>
              <a:rPr lang="en-US">
                <a:solidFill>
                  <a:schemeClr val="accent2"/>
                </a:solidFill>
              </a:rPr>
              <a:t>Project Phases</a:t>
            </a:r>
            <a:endParaRPr b="1">
              <a:solidFill>
                <a:schemeClr val="accent2"/>
              </a:solidFill>
            </a:endParaRPr>
          </a:p>
        </p:txBody>
      </p:sp>
      <p:sp>
        <p:nvSpPr>
          <p:cNvPr id="151" name="Google Shape;151;p22"/>
          <p:cNvSpPr txBox="1"/>
          <p:nvPr>
            <p:ph idx="1" type="body"/>
          </p:nvPr>
        </p:nvSpPr>
        <p:spPr>
          <a:xfrm>
            <a:off x="838200" y="1231264"/>
            <a:ext cx="10984992" cy="5471287"/>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2400"/>
              <a:buNone/>
            </a:pPr>
            <a:r>
              <a:rPr b="1" lang="en-US" sz="2400"/>
              <a:t>Inventory &amp; Assessment</a:t>
            </a:r>
            <a:br>
              <a:rPr lang="en-US" sz="2400"/>
            </a:br>
            <a:r>
              <a:rPr lang="en-US" sz="2400"/>
              <a:t>In this early stage of the Master Plan, Shrewsbury’s existing conditions are assessed in several areas: Land Use, Housing, Economic Development, Natural Resources, Open Space and Recreation, Historic and Cultural Resources, Community Services and Facilities (including Sustainability), and Transportation. These are typical components of municipal master plans prepared today. State law requires most of them, but over time, local governments have added others, such as Sustainability, because these topics have become an important part of day-to-day municipal operations.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5" name="Shape 155"/>
        <p:cNvGrpSpPr/>
        <p:nvPr/>
      </p:nvGrpSpPr>
      <p:grpSpPr>
        <a:xfrm>
          <a:off x="0" y="0"/>
          <a:ext cx="0" cy="0"/>
          <a:chOff x="0" y="0"/>
          <a:chExt cx="0" cy="0"/>
        </a:xfrm>
      </p:grpSpPr>
      <p:sp>
        <p:nvSpPr>
          <p:cNvPr id="156" name="Google Shape;156;p23"/>
          <p:cNvSpPr txBox="1"/>
          <p:nvPr>
            <p:ph type="title"/>
          </p:nvPr>
        </p:nvSpPr>
        <p:spPr>
          <a:xfrm>
            <a:off x="838200" y="143446"/>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Poppins"/>
              <a:buNone/>
            </a:pPr>
            <a:r>
              <a:rPr lang="en-US">
                <a:solidFill>
                  <a:schemeClr val="accent2"/>
                </a:solidFill>
              </a:rPr>
              <a:t>Past Planning Efforts</a:t>
            </a:r>
            <a:endParaRPr b="1">
              <a:solidFill>
                <a:schemeClr val="accent2"/>
              </a:solidFill>
            </a:endParaRPr>
          </a:p>
        </p:txBody>
      </p:sp>
      <p:sp>
        <p:nvSpPr>
          <p:cNvPr id="157" name="Google Shape;157;p23"/>
          <p:cNvSpPr txBox="1"/>
          <p:nvPr>
            <p:ph idx="1" type="body"/>
          </p:nvPr>
        </p:nvSpPr>
        <p:spPr>
          <a:xfrm>
            <a:off x="911352" y="1057528"/>
            <a:ext cx="10985100" cy="58005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2400"/>
              <a:buNone/>
            </a:pPr>
            <a:r>
              <a:rPr lang="en-US" sz="2400"/>
              <a:t>The Master Plan draws on information from many previous plans and studies undertaken for Shrewsbury and in the region.</a:t>
            </a:r>
            <a:endParaRPr/>
          </a:p>
          <a:p>
            <a:pPr indent="-342900" lvl="0" marL="342900" rtl="0" algn="l">
              <a:lnSpc>
                <a:spcPct val="150000"/>
              </a:lnSpc>
              <a:spcBef>
                <a:spcPts val="1000"/>
              </a:spcBef>
              <a:spcAft>
                <a:spcPts val="0"/>
              </a:spcAft>
              <a:buSzPts val="2400"/>
              <a:buChar char="•"/>
            </a:pPr>
            <a:r>
              <a:rPr lang="en-US" sz="2400"/>
              <a:t>Hazard Mitigation Plan (2026)</a:t>
            </a:r>
            <a:endParaRPr/>
          </a:p>
          <a:p>
            <a:pPr indent="-342900" lvl="0" marL="342900" rtl="0" algn="l">
              <a:lnSpc>
                <a:spcPct val="150000"/>
              </a:lnSpc>
              <a:spcBef>
                <a:spcPts val="1000"/>
              </a:spcBef>
              <a:spcAft>
                <a:spcPts val="0"/>
              </a:spcAft>
              <a:buSzPts val="2400"/>
              <a:buChar char="•"/>
            </a:pPr>
            <a:r>
              <a:rPr lang="en-US" sz="2400"/>
              <a:t>Economic Development Special Plan (2026)</a:t>
            </a:r>
            <a:endParaRPr/>
          </a:p>
          <a:p>
            <a:pPr indent="-342900" lvl="0" marL="342900" rtl="0" algn="l">
              <a:lnSpc>
                <a:spcPct val="150000"/>
              </a:lnSpc>
              <a:spcBef>
                <a:spcPts val="1000"/>
              </a:spcBef>
              <a:spcAft>
                <a:spcPts val="0"/>
              </a:spcAft>
              <a:buSzPts val="2400"/>
              <a:buChar char="•"/>
            </a:pPr>
            <a:r>
              <a:rPr lang="en-US" sz="2400"/>
              <a:t>Housing Production Plan (2024)</a:t>
            </a:r>
            <a:endParaRPr/>
          </a:p>
          <a:p>
            <a:pPr indent="-342900" lvl="0" marL="342900" rtl="0" algn="l">
              <a:lnSpc>
                <a:spcPct val="150000"/>
              </a:lnSpc>
              <a:spcBef>
                <a:spcPts val="1000"/>
              </a:spcBef>
              <a:spcAft>
                <a:spcPts val="0"/>
              </a:spcAft>
              <a:buSzPts val="2400"/>
              <a:buChar char="•"/>
            </a:pPr>
            <a:r>
              <a:rPr lang="en-US" sz="2400"/>
              <a:t>Open Space and Recreation Plan (2020)</a:t>
            </a:r>
            <a:endParaRPr/>
          </a:p>
          <a:p>
            <a:pPr indent="-342900" lvl="0" marL="342900" rtl="0" algn="l">
              <a:lnSpc>
                <a:spcPct val="150000"/>
              </a:lnSpc>
              <a:spcBef>
                <a:spcPts val="1000"/>
              </a:spcBef>
              <a:spcAft>
                <a:spcPts val="0"/>
              </a:spcAft>
              <a:buSzPts val="2400"/>
              <a:buChar char="•"/>
            </a:pPr>
            <a:r>
              <a:rPr lang="en-US" sz="2400"/>
              <a:t>2030 Strategic Action Plan (2022)</a:t>
            </a:r>
            <a:endParaRPr/>
          </a:p>
          <a:p>
            <a:pPr indent="-342900" lvl="0" marL="342900" rtl="0" algn="l">
              <a:lnSpc>
                <a:spcPct val="150000"/>
              </a:lnSpc>
              <a:spcBef>
                <a:spcPts val="1000"/>
              </a:spcBef>
              <a:spcAft>
                <a:spcPts val="0"/>
              </a:spcAft>
              <a:buSzPts val="2400"/>
              <a:buChar char="•"/>
            </a:pPr>
            <a:r>
              <a:rPr lang="en-US" sz="2400"/>
              <a:t>Municipal Climate Action and Resiliency Plan (2023)</a:t>
            </a:r>
            <a:endParaRPr/>
          </a:p>
          <a:p>
            <a:pPr indent="0" lvl="0" marL="0" rtl="0" algn="ctr">
              <a:lnSpc>
                <a:spcPct val="150000"/>
              </a:lnSpc>
              <a:spcBef>
                <a:spcPts val="1000"/>
              </a:spcBef>
              <a:spcAft>
                <a:spcPts val="0"/>
              </a:spcAft>
              <a:buSzPts val="2400"/>
              <a:buNone/>
            </a:pPr>
            <a:r>
              <a:rPr lang="en-US" sz="1800"/>
              <a:t>… and many more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Google Shape;162;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Poppins"/>
              <a:buNone/>
            </a:pPr>
            <a:r>
              <a:rPr lang="en-US">
                <a:solidFill>
                  <a:schemeClr val="accent2"/>
                </a:solidFill>
              </a:rPr>
              <a:t>Project Phases</a:t>
            </a:r>
            <a:endParaRPr b="1">
              <a:solidFill>
                <a:schemeClr val="accent2"/>
              </a:solidFill>
            </a:endParaRPr>
          </a:p>
        </p:txBody>
      </p:sp>
      <p:sp>
        <p:nvSpPr>
          <p:cNvPr id="163" name="Google Shape;163;p24"/>
          <p:cNvSpPr txBox="1"/>
          <p:nvPr>
            <p:ph idx="1" type="body"/>
          </p:nvPr>
        </p:nvSpPr>
        <p:spPr>
          <a:xfrm>
            <a:off x="838200" y="1469009"/>
            <a:ext cx="10984992" cy="455688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2400"/>
              <a:buNone/>
            </a:pPr>
            <a:r>
              <a:rPr b="1" lang="en-US" sz="2400"/>
              <a:t>Set a Vision for the Future</a:t>
            </a:r>
            <a:br>
              <a:rPr lang="en-US" sz="2400"/>
            </a:br>
            <a:r>
              <a:rPr lang="en-US" sz="2400"/>
              <a:t>A master plan vision articulates where a community wants to be in about 10-20 years. It states what the Town, guided by the contents of the master plan, is working towards. Relative to the other parts of a master plan, a vision is the policy direction, the goals for each master plan element are the policy framework, and the implementation plan is the roadmap for making that vision a reality.</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7" name="Shape 167"/>
        <p:cNvGrpSpPr/>
        <p:nvPr/>
      </p:nvGrpSpPr>
      <p:grpSpPr>
        <a:xfrm>
          <a:off x="0" y="0"/>
          <a:ext cx="0" cy="0"/>
          <a:chOff x="0" y="0"/>
          <a:chExt cx="0" cy="0"/>
        </a:xfrm>
      </p:grpSpPr>
      <p:sp>
        <p:nvSpPr>
          <p:cNvPr id="168" name="Google Shape;168;p2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4400"/>
              <a:buFont typeface="Poppins"/>
              <a:buNone/>
            </a:pPr>
            <a:r>
              <a:rPr lang="en-US"/>
              <a:t>2016 Community Vision</a:t>
            </a:r>
            <a:endParaRPr b="1">
              <a:solidFill>
                <a:schemeClr val="accent1"/>
              </a:solidFill>
            </a:endParaRPr>
          </a:p>
        </p:txBody>
      </p:sp>
      <p:sp>
        <p:nvSpPr>
          <p:cNvPr id="169" name="Google Shape;169;p2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dk1"/>
              </a:buClr>
              <a:buSzPts val="2200"/>
              <a:buNone/>
            </a:pPr>
            <a:r>
              <a:rPr lang="en-US" sz="2200"/>
              <a:t>Our twenty-year vision for Shrewsbury is we will be a prosperous community, continuing to be one of the most attractive towns in the region for businesses and residents alike. Our neighborhoods will be beautiful and strong, providing good homes to residents of all backgrounds and ages, and children who live in Shrewsbury will continue to have access to the highest quality schools. Our local economy will be a diverse collection of businesses and industries across a wide range of sizes and sectors. These businesses will provide employment across many income levels, and they will be encouraged to explore innovation in both product development and business practice. Local government will play a critical supporting role for the everyday quality of life of our residents, the ability of our businesses to thrive, and the protection of the natural resources necessary to a healthy community.</a:t>
            </a:r>
            <a:endParaRPr/>
          </a:p>
        </p:txBody>
      </p:sp>
      <p:sp>
        <p:nvSpPr>
          <p:cNvPr id="170" name="Google Shape;170;p25"/>
          <p:cNvSpPr txBox="1"/>
          <p:nvPr/>
        </p:nvSpPr>
        <p:spPr>
          <a:xfrm>
            <a:off x="628650" y="1714501"/>
            <a:ext cx="9717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accent1"/>
                </a:solidFill>
                <a:latin typeface="Poppins"/>
                <a:ea typeface="Poppins"/>
                <a:cs typeface="Poppins"/>
                <a:sym typeface="Poppins"/>
              </a:rPr>
              <a:t>“</a:t>
            </a:r>
            <a:endParaRPr b="0" i="0" sz="1400" u="none" cap="none" strike="noStrike">
              <a:solidFill>
                <a:srgbClr val="000000"/>
              </a:solidFill>
              <a:latin typeface="Arial"/>
              <a:ea typeface="Arial"/>
              <a:cs typeface="Arial"/>
              <a:sym typeface="Arial"/>
            </a:endParaRPr>
          </a:p>
        </p:txBody>
      </p:sp>
      <p:sp>
        <p:nvSpPr>
          <p:cNvPr id="171" name="Google Shape;171;p25"/>
          <p:cNvSpPr txBox="1"/>
          <p:nvPr/>
        </p:nvSpPr>
        <p:spPr>
          <a:xfrm>
            <a:off x="5400675" y="5437327"/>
            <a:ext cx="9717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accent1"/>
                </a:solidFill>
                <a:latin typeface="Poppins"/>
                <a:ea typeface="Poppins"/>
                <a:cs typeface="Poppins"/>
                <a:sym typeface="Poppins"/>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5" name="Shape 175"/>
        <p:cNvGrpSpPr/>
        <p:nvPr/>
      </p:nvGrpSpPr>
      <p:grpSpPr>
        <a:xfrm>
          <a:off x="0" y="0"/>
          <a:ext cx="0" cy="0"/>
          <a:chOff x="0" y="0"/>
          <a:chExt cx="0" cy="0"/>
        </a:xfrm>
      </p:grpSpPr>
      <p:sp>
        <p:nvSpPr>
          <p:cNvPr id="176" name="Google Shape;176;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Poppins"/>
              <a:buNone/>
            </a:pPr>
            <a:r>
              <a:rPr lang="en-US">
                <a:solidFill>
                  <a:schemeClr val="accent2"/>
                </a:solidFill>
              </a:rPr>
              <a:t>Project Phases</a:t>
            </a:r>
            <a:endParaRPr b="1">
              <a:solidFill>
                <a:schemeClr val="accent2"/>
              </a:solidFill>
            </a:endParaRPr>
          </a:p>
        </p:txBody>
      </p:sp>
      <p:sp>
        <p:nvSpPr>
          <p:cNvPr id="177" name="Google Shape;177;p26"/>
          <p:cNvSpPr txBox="1"/>
          <p:nvPr>
            <p:ph idx="1" type="body"/>
          </p:nvPr>
        </p:nvSpPr>
        <p:spPr>
          <a:xfrm>
            <a:off x="838200" y="1469009"/>
            <a:ext cx="10984992" cy="455688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2400"/>
              <a:buNone/>
            </a:pPr>
            <a:r>
              <a:rPr b="1" lang="en-US" sz="2400"/>
              <a:t>Identify Key Planning Issues</a:t>
            </a:r>
            <a:br>
              <a:rPr lang="en-US" sz="2400"/>
            </a:br>
            <a:r>
              <a:rPr lang="en-US" sz="2400"/>
              <a:t>The analysis of key issues flows out of the inventory and assessment process. The goal of this phase is to understand and bring focus to the Town’s most critical planning issues and needs. Some master plan topics may involve more pressing concerns than others. Sorting out what the priorities should be matters for managing resources and developing an implementation program that will be orderly, focused, and effective.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 name="Shape 181"/>
        <p:cNvGrpSpPr/>
        <p:nvPr/>
      </p:nvGrpSpPr>
      <p:grpSpPr>
        <a:xfrm>
          <a:off x="0" y="0"/>
          <a:ext cx="0" cy="0"/>
          <a:chOff x="0" y="0"/>
          <a:chExt cx="0" cy="0"/>
        </a:xfrm>
      </p:grpSpPr>
      <p:sp>
        <p:nvSpPr>
          <p:cNvPr id="182" name="Google Shape;182;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Poppins"/>
              <a:buNone/>
            </a:pPr>
            <a:r>
              <a:rPr lang="en-US">
                <a:solidFill>
                  <a:schemeClr val="accent2"/>
                </a:solidFill>
              </a:rPr>
              <a:t>Project Phases</a:t>
            </a:r>
            <a:endParaRPr b="1">
              <a:solidFill>
                <a:schemeClr val="accent2"/>
              </a:solidFill>
            </a:endParaRPr>
          </a:p>
        </p:txBody>
      </p:sp>
      <p:sp>
        <p:nvSpPr>
          <p:cNvPr id="183" name="Google Shape;183;p27"/>
          <p:cNvSpPr txBox="1"/>
          <p:nvPr>
            <p:ph idx="1" type="body"/>
          </p:nvPr>
        </p:nvSpPr>
        <p:spPr>
          <a:xfrm>
            <a:off x="838200" y="1469009"/>
            <a:ext cx="10984992" cy="455688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2400"/>
              <a:buNone/>
            </a:pPr>
            <a:r>
              <a:rPr b="1" lang="en-US" sz="2400"/>
              <a:t>Create Goals and Policies</a:t>
            </a:r>
            <a:br>
              <a:rPr lang="en-US" sz="2400"/>
            </a:br>
            <a:r>
              <a:rPr lang="en-US" sz="2400"/>
              <a:t>Understanding key issues will help to set Shrewsbury’s Master Plan goals and priorities for the future.</a:t>
            </a:r>
            <a:endParaRPr/>
          </a:p>
          <a:p>
            <a:pPr indent="0" lvl="0" marL="0" rtl="0" algn="l">
              <a:lnSpc>
                <a:spcPct val="150000"/>
              </a:lnSpc>
              <a:spcBef>
                <a:spcPts val="1000"/>
              </a:spcBef>
              <a:spcAft>
                <a:spcPts val="0"/>
              </a:spcAft>
              <a:buClr>
                <a:schemeClr val="dk1"/>
              </a:buClr>
              <a:buSzPts val="2400"/>
              <a:buNone/>
            </a:pPr>
            <a:r>
              <a:rPr b="1" lang="en-US" sz="2400"/>
              <a:t>Develop an Implementation Plan</a:t>
            </a:r>
            <a:br>
              <a:rPr lang="en-US" sz="2400"/>
            </a:br>
            <a:r>
              <a:rPr lang="en-US" sz="2400"/>
              <a:t>To achieve the identified goals, Town Staff and the Master Plan Steering Committee will develop an implementation program for Shrewsbury to follow. This helps to ensure the future Shrewsbury envisions for itself is accessible and achievable.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7" name="Shape 187"/>
        <p:cNvGrpSpPr/>
        <p:nvPr/>
      </p:nvGrpSpPr>
      <p:grpSpPr>
        <a:xfrm>
          <a:off x="0" y="0"/>
          <a:ext cx="0" cy="0"/>
          <a:chOff x="0" y="0"/>
          <a:chExt cx="0" cy="0"/>
        </a:xfrm>
      </p:grpSpPr>
      <p:cxnSp>
        <p:nvCxnSpPr>
          <p:cNvPr id="188" name="Google Shape;188;p28"/>
          <p:cNvCxnSpPr/>
          <p:nvPr/>
        </p:nvCxnSpPr>
        <p:spPr>
          <a:xfrm>
            <a:off x="4734850" y="3809038"/>
            <a:ext cx="0" cy="413100"/>
          </a:xfrm>
          <a:prstGeom prst="straightConnector1">
            <a:avLst/>
          </a:prstGeom>
          <a:noFill/>
          <a:ln cap="flat" cmpd="sng" w="28575">
            <a:solidFill>
              <a:schemeClr val="accent3"/>
            </a:solidFill>
            <a:prstDash val="solid"/>
            <a:miter lim="80"/>
            <a:headEnd len="sm" w="sm" type="none"/>
            <a:tailEnd len="sm" w="sm" type="none"/>
          </a:ln>
        </p:spPr>
      </p:cxnSp>
      <p:cxnSp>
        <p:nvCxnSpPr>
          <p:cNvPr id="189" name="Google Shape;189;p28"/>
          <p:cNvCxnSpPr/>
          <p:nvPr/>
        </p:nvCxnSpPr>
        <p:spPr>
          <a:xfrm>
            <a:off x="6893622" y="3871225"/>
            <a:ext cx="0" cy="894600"/>
          </a:xfrm>
          <a:prstGeom prst="straightConnector1">
            <a:avLst/>
          </a:prstGeom>
          <a:noFill/>
          <a:ln cap="flat" cmpd="sng" w="28575">
            <a:solidFill>
              <a:schemeClr val="accent3"/>
            </a:solidFill>
            <a:prstDash val="solid"/>
            <a:miter lim="80"/>
            <a:headEnd len="sm" w="sm" type="none"/>
            <a:tailEnd len="sm" w="sm" type="none"/>
          </a:ln>
        </p:spPr>
      </p:cxnSp>
      <p:cxnSp>
        <p:nvCxnSpPr>
          <p:cNvPr id="190" name="Google Shape;190;p28"/>
          <p:cNvCxnSpPr/>
          <p:nvPr/>
        </p:nvCxnSpPr>
        <p:spPr>
          <a:xfrm>
            <a:off x="8678230" y="3871224"/>
            <a:ext cx="0" cy="521100"/>
          </a:xfrm>
          <a:prstGeom prst="straightConnector1">
            <a:avLst/>
          </a:prstGeom>
          <a:noFill/>
          <a:ln cap="flat" cmpd="sng" w="28575">
            <a:solidFill>
              <a:schemeClr val="accent3"/>
            </a:solidFill>
            <a:prstDash val="solid"/>
            <a:miter lim="80"/>
            <a:headEnd len="sm" w="sm" type="none"/>
            <a:tailEnd len="sm" w="sm" type="none"/>
          </a:ln>
        </p:spPr>
      </p:cxnSp>
      <p:grpSp>
        <p:nvGrpSpPr>
          <p:cNvPr id="191" name="Google Shape;191;p28"/>
          <p:cNvGrpSpPr/>
          <p:nvPr/>
        </p:nvGrpSpPr>
        <p:grpSpPr>
          <a:xfrm>
            <a:off x="717625" y="2986754"/>
            <a:ext cx="10799090" cy="884466"/>
            <a:chOff x="4836" y="2016637"/>
            <a:chExt cx="11062375" cy="884466"/>
          </a:xfrm>
        </p:grpSpPr>
        <p:sp>
          <p:nvSpPr>
            <p:cNvPr id="192" name="Google Shape;192;p28"/>
            <p:cNvSpPr/>
            <p:nvPr/>
          </p:nvSpPr>
          <p:spPr>
            <a:xfrm>
              <a:off x="4836" y="2016637"/>
              <a:ext cx="1977821" cy="884466"/>
            </a:xfrm>
            <a:prstGeom prst="homePlate">
              <a:avLst>
                <a:gd fmla="val 50000" name="adj"/>
              </a:avLst>
            </a:prstGeom>
            <a:solidFill>
              <a:schemeClr val="accent2"/>
            </a:solid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28"/>
            <p:cNvSpPr txBox="1"/>
            <p:nvPr/>
          </p:nvSpPr>
          <p:spPr>
            <a:xfrm>
              <a:off x="4836" y="2016637"/>
              <a:ext cx="1756705" cy="884466"/>
            </a:xfrm>
            <a:prstGeom prst="rect">
              <a:avLst/>
            </a:prstGeom>
            <a:noFill/>
            <a:ln>
              <a:noFill/>
            </a:ln>
          </p:spPr>
          <p:txBody>
            <a:bodyPr anchorCtr="0" anchor="ctr" bIns="37325" lIns="74675" spcFirstLastPara="1" rIns="18650" wrap="square" tIns="37325">
              <a:noAutofit/>
            </a:bodyPr>
            <a:lstStyle/>
            <a:p>
              <a:pPr indent="0" lvl="0" marL="0" marR="0" rtl="0" algn="ctr">
                <a:lnSpc>
                  <a:spcPct val="90000"/>
                </a:lnSpc>
                <a:spcBef>
                  <a:spcPts val="0"/>
                </a:spcBef>
                <a:spcAft>
                  <a:spcPts val="0"/>
                </a:spcAft>
                <a:buClr>
                  <a:schemeClr val="lt1"/>
                </a:buClr>
                <a:buSzPts val="1400"/>
                <a:buFont typeface="Open Sans"/>
                <a:buNone/>
              </a:pPr>
              <a:r>
                <a:rPr b="1" i="0" lang="en-US" sz="1400" u="none" cap="none" strike="noStrike">
                  <a:solidFill>
                    <a:schemeClr val="lt1"/>
                  </a:solidFill>
                  <a:latin typeface="Open Sans"/>
                  <a:ea typeface="Open Sans"/>
                  <a:cs typeface="Open Sans"/>
                  <a:sym typeface="Open Sans"/>
                </a:rPr>
                <a:t>Getting Started</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90"/>
                </a:spcBef>
                <a:spcAft>
                  <a:spcPts val="0"/>
                </a:spcAft>
                <a:buClr>
                  <a:schemeClr val="lt1"/>
                </a:buClr>
                <a:buSzPts val="1400"/>
                <a:buFont typeface="Open Sans"/>
                <a:buNone/>
              </a:pPr>
              <a:r>
                <a:rPr b="0" i="0" lang="en-US" sz="1400" u="none" cap="none" strike="noStrike">
                  <a:solidFill>
                    <a:schemeClr val="lt1"/>
                  </a:solidFill>
                  <a:latin typeface="Open Sans"/>
                  <a:ea typeface="Open Sans"/>
                  <a:cs typeface="Open Sans"/>
                  <a:sym typeface="Open Sans"/>
                </a:rPr>
                <a:t>(May-Jun ’26)</a:t>
              </a:r>
              <a:endParaRPr b="0" i="0" sz="1400" u="none" cap="none" strike="noStrike">
                <a:solidFill>
                  <a:srgbClr val="000000"/>
                </a:solidFill>
                <a:latin typeface="Arial"/>
                <a:ea typeface="Arial"/>
                <a:cs typeface="Arial"/>
                <a:sym typeface="Arial"/>
              </a:endParaRPr>
            </a:p>
          </p:txBody>
        </p:sp>
        <p:sp>
          <p:nvSpPr>
            <p:cNvPr id="194" name="Google Shape;194;p28"/>
            <p:cNvSpPr/>
            <p:nvPr/>
          </p:nvSpPr>
          <p:spPr>
            <a:xfrm>
              <a:off x="1540425" y="2016637"/>
              <a:ext cx="2357257" cy="884466"/>
            </a:xfrm>
            <a:prstGeom prst="chevron">
              <a:avLst>
                <a:gd fmla="val 50000" name="adj"/>
              </a:avLst>
            </a:prstGeom>
            <a:solidFill>
              <a:srgbClr val="087C8F"/>
            </a:solid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28"/>
            <p:cNvSpPr txBox="1"/>
            <p:nvPr/>
          </p:nvSpPr>
          <p:spPr>
            <a:xfrm>
              <a:off x="1982658" y="2016637"/>
              <a:ext cx="1472791" cy="884466"/>
            </a:xfrm>
            <a:prstGeom prst="rect">
              <a:avLst/>
            </a:prstGeom>
            <a:noFill/>
            <a:ln>
              <a:noFill/>
            </a:ln>
          </p:spPr>
          <p:txBody>
            <a:bodyPr anchorCtr="0" anchor="ctr" bIns="37325" lIns="56000" spcFirstLastPara="1" rIns="18650" wrap="square" tIns="37325">
              <a:noAutofit/>
            </a:bodyPr>
            <a:lstStyle/>
            <a:p>
              <a:pPr indent="0" lvl="0" marL="0" marR="0" rtl="0" algn="ctr">
                <a:lnSpc>
                  <a:spcPct val="90000"/>
                </a:lnSpc>
                <a:spcBef>
                  <a:spcPts val="0"/>
                </a:spcBef>
                <a:spcAft>
                  <a:spcPts val="0"/>
                </a:spcAft>
                <a:buClr>
                  <a:schemeClr val="lt1"/>
                </a:buClr>
                <a:buSzPts val="1400"/>
                <a:buFont typeface="Open Sans"/>
                <a:buNone/>
              </a:pPr>
              <a:r>
                <a:rPr b="1" i="0" lang="en-US" sz="1400" u="none" cap="none" strike="noStrike">
                  <a:solidFill>
                    <a:schemeClr val="lt1"/>
                  </a:solidFill>
                  <a:latin typeface="Open Sans"/>
                  <a:ea typeface="Open Sans"/>
                  <a:cs typeface="Open Sans"/>
                  <a:sym typeface="Open Sans"/>
                </a:rPr>
                <a:t>Inventory and Assessment</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90"/>
                </a:spcBef>
                <a:spcAft>
                  <a:spcPts val="0"/>
                </a:spcAft>
                <a:buClr>
                  <a:schemeClr val="lt1"/>
                </a:buClr>
                <a:buSzPts val="1400"/>
                <a:buFont typeface="Open Sans"/>
                <a:buNone/>
              </a:pPr>
              <a:r>
                <a:rPr b="0" i="0" lang="en-US" sz="1400" u="none" cap="none" strike="noStrike">
                  <a:solidFill>
                    <a:schemeClr val="lt1"/>
                  </a:solidFill>
                  <a:latin typeface="Open Sans"/>
                  <a:ea typeface="Open Sans"/>
                  <a:cs typeface="Open Sans"/>
                  <a:sym typeface="Open Sans"/>
                </a:rPr>
                <a:t>(Jul-Sep ’26) </a:t>
              </a:r>
              <a:endParaRPr b="0" i="0" sz="1400" u="none" cap="none" strike="noStrike">
                <a:solidFill>
                  <a:srgbClr val="000000"/>
                </a:solidFill>
                <a:latin typeface="Arial"/>
                <a:ea typeface="Arial"/>
                <a:cs typeface="Arial"/>
                <a:sym typeface="Arial"/>
              </a:endParaRPr>
            </a:p>
          </p:txBody>
        </p:sp>
        <p:sp>
          <p:nvSpPr>
            <p:cNvPr id="196" name="Google Shape;196;p28"/>
            <p:cNvSpPr/>
            <p:nvPr/>
          </p:nvSpPr>
          <p:spPr>
            <a:xfrm>
              <a:off x="3455449" y="2016637"/>
              <a:ext cx="2377445" cy="884466"/>
            </a:xfrm>
            <a:prstGeom prst="chevron">
              <a:avLst>
                <a:gd fmla="val 50000" name="adj"/>
              </a:avLst>
            </a:prstGeom>
            <a:solidFill>
              <a:srgbClr val="0F7978"/>
            </a:solid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28"/>
            <p:cNvSpPr txBox="1"/>
            <p:nvPr/>
          </p:nvSpPr>
          <p:spPr>
            <a:xfrm>
              <a:off x="3897682" y="2016637"/>
              <a:ext cx="1492979" cy="884466"/>
            </a:xfrm>
            <a:prstGeom prst="rect">
              <a:avLst/>
            </a:prstGeom>
            <a:noFill/>
            <a:ln>
              <a:noFill/>
            </a:ln>
          </p:spPr>
          <p:txBody>
            <a:bodyPr anchorCtr="0" anchor="ctr" bIns="37325" lIns="56000" spcFirstLastPara="1" rIns="18650" wrap="square" tIns="37325">
              <a:noAutofit/>
            </a:bodyPr>
            <a:lstStyle/>
            <a:p>
              <a:pPr indent="0" lvl="0" marL="0" marR="0" rtl="0" algn="ctr">
                <a:lnSpc>
                  <a:spcPct val="90000"/>
                </a:lnSpc>
                <a:spcBef>
                  <a:spcPts val="0"/>
                </a:spcBef>
                <a:spcAft>
                  <a:spcPts val="0"/>
                </a:spcAft>
                <a:buClr>
                  <a:schemeClr val="lt1"/>
                </a:buClr>
                <a:buSzPts val="1400"/>
                <a:buFont typeface="Open Sans"/>
                <a:buNone/>
              </a:pPr>
              <a:r>
                <a:rPr b="1" i="0" lang="en-US" sz="1400" u="none" cap="none" strike="noStrike">
                  <a:solidFill>
                    <a:schemeClr val="lt1"/>
                  </a:solidFill>
                  <a:latin typeface="Open Sans"/>
                  <a:ea typeface="Open Sans"/>
                  <a:cs typeface="Open Sans"/>
                  <a:sym typeface="Open Sans"/>
                </a:rPr>
                <a:t>Key Issues &amp; Opportunities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90"/>
                </a:spcBef>
                <a:spcAft>
                  <a:spcPts val="0"/>
                </a:spcAft>
                <a:buClr>
                  <a:schemeClr val="lt1"/>
                </a:buClr>
                <a:buSzPts val="1400"/>
                <a:buFont typeface="Open Sans"/>
                <a:buNone/>
              </a:pPr>
              <a:r>
                <a:rPr b="0" i="0" lang="en-US" sz="1400" u="none" cap="none" strike="noStrike">
                  <a:solidFill>
                    <a:schemeClr val="lt1"/>
                  </a:solidFill>
                  <a:latin typeface="Open Sans"/>
                  <a:ea typeface="Open Sans"/>
                  <a:cs typeface="Open Sans"/>
                  <a:sym typeface="Open Sans"/>
                </a:rPr>
                <a:t>(Oct-Dec ’26)</a:t>
              </a:r>
              <a:endParaRPr b="0" i="0" sz="1400" u="none" cap="none" strike="noStrike">
                <a:solidFill>
                  <a:srgbClr val="000000"/>
                </a:solidFill>
                <a:latin typeface="Arial"/>
                <a:ea typeface="Arial"/>
                <a:cs typeface="Arial"/>
                <a:sym typeface="Arial"/>
              </a:endParaRPr>
            </a:p>
          </p:txBody>
        </p:sp>
        <p:sp>
          <p:nvSpPr>
            <p:cNvPr id="198" name="Google Shape;198;p28"/>
            <p:cNvSpPr/>
            <p:nvPr/>
          </p:nvSpPr>
          <p:spPr>
            <a:xfrm>
              <a:off x="5390662" y="2016637"/>
              <a:ext cx="2100541" cy="884466"/>
            </a:xfrm>
            <a:prstGeom prst="chevron">
              <a:avLst>
                <a:gd fmla="val 50000" name="adj"/>
              </a:avLst>
            </a:prstGeom>
            <a:solidFill>
              <a:srgbClr val="146559"/>
            </a:solid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28"/>
            <p:cNvSpPr txBox="1"/>
            <p:nvPr/>
          </p:nvSpPr>
          <p:spPr>
            <a:xfrm>
              <a:off x="5832895" y="2016637"/>
              <a:ext cx="1216075" cy="884466"/>
            </a:xfrm>
            <a:prstGeom prst="rect">
              <a:avLst/>
            </a:prstGeom>
            <a:noFill/>
            <a:ln>
              <a:noFill/>
            </a:ln>
          </p:spPr>
          <p:txBody>
            <a:bodyPr anchorCtr="0" anchor="ctr" bIns="37325" lIns="56000" spcFirstLastPara="1" rIns="18650" wrap="square" tIns="37325">
              <a:noAutofit/>
            </a:bodyPr>
            <a:lstStyle/>
            <a:p>
              <a:pPr indent="0" lvl="0" marL="0" marR="0" rtl="0" algn="ctr">
                <a:lnSpc>
                  <a:spcPct val="90000"/>
                </a:lnSpc>
                <a:spcBef>
                  <a:spcPts val="0"/>
                </a:spcBef>
                <a:spcAft>
                  <a:spcPts val="0"/>
                </a:spcAft>
                <a:buClr>
                  <a:schemeClr val="lt1"/>
                </a:buClr>
                <a:buSzPts val="1400"/>
                <a:buFont typeface="Open Sans"/>
                <a:buNone/>
              </a:pPr>
              <a:r>
                <a:rPr b="1" i="0" lang="en-US" sz="1400" u="none" cap="none" strike="noStrike">
                  <a:solidFill>
                    <a:schemeClr val="lt1"/>
                  </a:solidFill>
                  <a:latin typeface="Open Sans"/>
                  <a:ea typeface="Open Sans"/>
                  <a:cs typeface="Open Sans"/>
                  <a:sym typeface="Open Sans"/>
                </a:rPr>
                <a:t>Goals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90"/>
                </a:spcBef>
                <a:spcAft>
                  <a:spcPts val="0"/>
                </a:spcAft>
                <a:buClr>
                  <a:schemeClr val="lt1"/>
                </a:buClr>
                <a:buSzPts val="1400"/>
                <a:buFont typeface="Open Sans"/>
                <a:buNone/>
              </a:pPr>
              <a:r>
                <a:rPr b="0" i="0" lang="en-US" sz="1400" u="none" cap="none" strike="noStrike">
                  <a:solidFill>
                    <a:schemeClr val="lt1"/>
                  </a:solidFill>
                  <a:latin typeface="Open Sans"/>
                  <a:ea typeface="Open Sans"/>
                  <a:cs typeface="Open Sans"/>
                  <a:sym typeface="Open Sans"/>
                </a:rPr>
                <a:t>(Jan-Feb ‘26)</a:t>
              </a:r>
              <a:endParaRPr b="0" i="0" sz="1400" u="none" cap="none" strike="noStrike">
                <a:solidFill>
                  <a:srgbClr val="000000"/>
                </a:solidFill>
                <a:latin typeface="Arial"/>
                <a:ea typeface="Arial"/>
                <a:cs typeface="Arial"/>
                <a:sym typeface="Arial"/>
              </a:endParaRPr>
            </a:p>
          </p:txBody>
        </p:sp>
        <p:sp>
          <p:nvSpPr>
            <p:cNvPr id="200" name="Google Shape;200;p28"/>
            <p:cNvSpPr/>
            <p:nvPr/>
          </p:nvSpPr>
          <p:spPr>
            <a:xfrm>
              <a:off x="7048970" y="2016637"/>
              <a:ext cx="2465870" cy="884466"/>
            </a:xfrm>
            <a:prstGeom prst="chevron">
              <a:avLst>
                <a:gd fmla="val 50000" name="adj"/>
              </a:avLst>
            </a:prstGeom>
            <a:solidFill>
              <a:srgbClr val="185242"/>
            </a:solid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28"/>
            <p:cNvSpPr txBox="1"/>
            <p:nvPr/>
          </p:nvSpPr>
          <p:spPr>
            <a:xfrm>
              <a:off x="7491203" y="2016637"/>
              <a:ext cx="1581404" cy="884466"/>
            </a:xfrm>
            <a:prstGeom prst="rect">
              <a:avLst/>
            </a:prstGeom>
            <a:noFill/>
            <a:ln>
              <a:noFill/>
            </a:ln>
          </p:spPr>
          <p:txBody>
            <a:bodyPr anchorCtr="0" anchor="ctr" bIns="37325" lIns="56000" spcFirstLastPara="1" rIns="18650" wrap="square" tIns="37325">
              <a:noAutofit/>
            </a:bodyPr>
            <a:lstStyle/>
            <a:p>
              <a:pPr indent="0" lvl="0" marL="0" marR="0" rtl="0" algn="ctr">
                <a:lnSpc>
                  <a:spcPct val="90000"/>
                </a:lnSpc>
                <a:spcBef>
                  <a:spcPts val="0"/>
                </a:spcBef>
                <a:spcAft>
                  <a:spcPts val="0"/>
                </a:spcAft>
                <a:buClr>
                  <a:schemeClr val="lt1"/>
                </a:buClr>
                <a:buSzPts val="1400"/>
                <a:buFont typeface="Open Sans"/>
                <a:buNone/>
              </a:pPr>
              <a:r>
                <a:rPr b="1" i="0" lang="en-US" sz="1400" u="none" cap="none" strike="noStrike">
                  <a:solidFill>
                    <a:schemeClr val="lt1"/>
                  </a:solidFill>
                  <a:latin typeface="Open Sans"/>
                  <a:ea typeface="Open Sans"/>
                  <a:cs typeface="Open Sans"/>
                  <a:sym typeface="Open Sans"/>
                </a:rPr>
                <a:t>Implementation Plan</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90"/>
                </a:spcBef>
                <a:spcAft>
                  <a:spcPts val="0"/>
                </a:spcAft>
                <a:buClr>
                  <a:schemeClr val="lt1"/>
                </a:buClr>
                <a:buSzPts val="1400"/>
                <a:buFont typeface="Open Sans"/>
                <a:buNone/>
              </a:pPr>
              <a:r>
                <a:rPr b="0" i="0" lang="en-US" sz="1400" u="none" cap="none" strike="noStrike">
                  <a:solidFill>
                    <a:schemeClr val="lt1"/>
                  </a:solidFill>
                  <a:latin typeface="Open Sans"/>
                  <a:ea typeface="Open Sans"/>
                  <a:cs typeface="Open Sans"/>
                  <a:sym typeface="Open Sans"/>
                </a:rPr>
                <a:t>(Mar-Apr ’27)</a:t>
              </a:r>
              <a:endParaRPr b="0" i="0" sz="1400" u="none" cap="none" strike="noStrike">
                <a:solidFill>
                  <a:srgbClr val="000000"/>
                </a:solidFill>
                <a:latin typeface="Arial"/>
                <a:ea typeface="Arial"/>
                <a:cs typeface="Arial"/>
                <a:sym typeface="Arial"/>
              </a:endParaRPr>
            </a:p>
          </p:txBody>
        </p:sp>
        <p:sp>
          <p:nvSpPr>
            <p:cNvPr id="202" name="Google Shape;202;p28"/>
            <p:cNvSpPr/>
            <p:nvPr/>
          </p:nvSpPr>
          <p:spPr>
            <a:xfrm>
              <a:off x="9072607" y="2016637"/>
              <a:ext cx="1994604" cy="884466"/>
            </a:xfrm>
            <a:prstGeom prst="chevron">
              <a:avLst>
                <a:gd fmla="val 50000" name="adj"/>
              </a:avLst>
            </a:prstGeom>
            <a:solidFill>
              <a:srgbClr val="1A4231"/>
            </a:solid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28"/>
            <p:cNvSpPr txBox="1"/>
            <p:nvPr/>
          </p:nvSpPr>
          <p:spPr>
            <a:xfrm>
              <a:off x="9514840" y="2016637"/>
              <a:ext cx="1110138" cy="884466"/>
            </a:xfrm>
            <a:prstGeom prst="rect">
              <a:avLst/>
            </a:prstGeom>
            <a:noFill/>
            <a:ln>
              <a:noFill/>
            </a:ln>
          </p:spPr>
          <p:txBody>
            <a:bodyPr anchorCtr="0" anchor="ctr" bIns="37325" lIns="56000" spcFirstLastPara="1" rIns="18650" wrap="square" tIns="37325">
              <a:noAutofit/>
            </a:bodyPr>
            <a:lstStyle/>
            <a:p>
              <a:pPr indent="0" lvl="0" marL="0" marR="0" rtl="0" algn="ctr">
                <a:lnSpc>
                  <a:spcPct val="90000"/>
                </a:lnSpc>
                <a:spcBef>
                  <a:spcPts val="0"/>
                </a:spcBef>
                <a:spcAft>
                  <a:spcPts val="0"/>
                </a:spcAft>
                <a:buClr>
                  <a:schemeClr val="lt1"/>
                </a:buClr>
                <a:buSzPts val="1400"/>
                <a:buFont typeface="Open Sans"/>
                <a:buNone/>
              </a:pPr>
              <a:r>
                <a:rPr b="1" i="0" lang="en-US" sz="1400" u="none" cap="none" strike="noStrike">
                  <a:solidFill>
                    <a:schemeClr val="lt1"/>
                  </a:solidFill>
                  <a:latin typeface="Open Sans"/>
                  <a:ea typeface="Open Sans"/>
                  <a:cs typeface="Open Sans"/>
                  <a:sym typeface="Open Sans"/>
                </a:rPr>
                <a:t>Final Plan</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90"/>
                </a:spcBef>
                <a:spcAft>
                  <a:spcPts val="0"/>
                </a:spcAft>
                <a:buClr>
                  <a:schemeClr val="lt1"/>
                </a:buClr>
                <a:buSzPts val="1400"/>
                <a:buFont typeface="Open Sans"/>
                <a:buNone/>
              </a:pPr>
              <a:r>
                <a:rPr b="0" i="0" lang="en-US" sz="1400" u="none" cap="none" strike="noStrike">
                  <a:solidFill>
                    <a:schemeClr val="lt1"/>
                  </a:solidFill>
                  <a:latin typeface="Open Sans"/>
                  <a:ea typeface="Open Sans"/>
                  <a:cs typeface="Open Sans"/>
                  <a:sym typeface="Open Sans"/>
                </a:rPr>
                <a:t>(May ’27)</a:t>
              </a:r>
              <a:endParaRPr b="0" i="0" sz="1400" u="none" cap="none" strike="noStrike">
                <a:solidFill>
                  <a:srgbClr val="000000"/>
                </a:solidFill>
                <a:latin typeface="Arial"/>
                <a:ea typeface="Arial"/>
                <a:cs typeface="Arial"/>
                <a:sym typeface="Arial"/>
              </a:endParaRPr>
            </a:p>
          </p:txBody>
        </p:sp>
      </p:grpSp>
      <p:sp>
        <p:nvSpPr>
          <p:cNvPr id="204" name="Google Shape;204;p28"/>
          <p:cNvSpPr txBox="1"/>
          <p:nvPr/>
        </p:nvSpPr>
        <p:spPr>
          <a:xfrm>
            <a:off x="4198996" y="4222208"/>
            <a:ext cx="1907400" cy="738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accent3"/>
                </a:solidFill>
                <a:latin typeface="Open Sans"/>
                <a:ea typeface="Open Sans"/>
                <a:cs typeface="Open Sans"/>
                <a:sym typeface="Open Sans"/>
              </a:rPr>
              <a:t>Workshop #1</a:t>
            </a:r>
            <a:r>
              <a:rPr b="0" i="0" lang="en-US" sz="1400" u="none" cap="none" strike="noStrike">
                <a:solidFill>
                  <a:schemeClr val="accent3"/>
                </a:solidFill>
                <a:latin typeface="Open Sans"/>
                <a:ea typeface="Open Sans"/>
                <a:cs typeface="Open Sans"/>
                <a:sym typeface="Open Sans"/>
              </a:rPr>
              <a:t>: Discovery &amp; Visioning</a:t>
            </a:r>
            <a:endParaRPr b="0" i="0" sz="1400" u="none" cap="none" strike="noStrike">
              <a:solidFill>
                <a:srgbClr val="000000"/>
              </a:solidFill>
              <a:latin typeface="Arial"/>
              <a:ea typeface="Arial"/>
              <a:cs typeface="Arial"/>
              <a:sym typeface="Arial"/>
            </a:endParaRPr>
          </a:p>
        </p:txBody>
      </p:sp>
      <p:sp>
        <p:nvSpPr>
          <p:cNvPr id="205" name="Google Shape;205;p28"/>
          <p:cNvSpPr txBox="1"/>
          <p:nvPr/>
        </p:nvSpPr>
        <p:spPr>
          <a:xfrm>
            <a:off x="5845949" y="4736400"/>
            <a:ext cx="2581800" cy="738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accent3"/>
                </a:solidFill>
                <a:latin typeface="Open Sans"/>
                <a:ea typeface="Open Sans"/>
                <a:cs typeface="Open Sans"/>
                <a:sym typeface="Open Sans"/>
              </a:rPr>
              <a:t>Workshop #2</a:t>
            </a:r>
            <a:r>
              <a:rPr b="0" i="0" lang="en-US" sz="1400" u="none" cap="none" strike="noStrike">
                <a:solidFill>
                  <a:schemeClr val="accent3"/>
                </a:solidFill>
                <a:latin typeface="Open Sans"/>
                <a:ea typeface="Open Sans"/>
                <a:cs typeface="Open Sans"/>
                <a:sym typeface="Open Sans"/>
              </a:rPr>
              <a: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accent3"/>
                </a:solidFill>
                <a:latin typeface="Open Sans"/>
                <a:ea typeface="Open Sans"/>
                <a:cs typeface="Open Sans"/>
                <a:sym typeface="Open Sans"/>
              </a:rPr>
              <a:t>Sharing Inventory Findings &amp; Vision &amp; Goals</a:t>
            </a:r>
            <a:endParaRPr b="0" i="0" sz="1400" u="none" cap="none" strike="noStrike">
              <a:solidFill>
                <a:srgbClr val="000000"/>
              </a:solidFill>
              <a:latin typeface="Arial"/>
              <a:ea typeface="Arial"/>
              <a:cs typeface="Arial"/>
              <a:sym typeface="Arial"/>
            </a:endParaRPr>
          </a:p>
        </p:txBody>
      </p:sp>
      <p:sp>
        <p:nvSpPr>
          <p:cNvPr id="206" name="Google Shape;206;p28"/>
          <p:cNvSpPr txBox="1"/>
          <p:nvPr/>
        </p:nvSpPr>
        <p:spPr>
          <a:xfrm>
            <a:off x="8159349" y="4351250"/>
            <a:ext cx="2168100" cy="738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accent3"/>
                </a:solidFill>
                <a:latin typeface="Open Sans"/>
                <a:ea typeface="Open Sans"/>
                <a:cs typeface="Open Sans"/>
                <a:sym typeface="Open Sans"/>
              </a:rPr>
              <a:t>Workshop #3</a:t>
            </a:r>
            <a:r>
              <a:rPr b="0" i="0" lang="en-US" sz="1400" u="none" cap="none" strike="noStrike">
                <a:solidFill>
                  <a:schemeClr val="accent3"/>
                </a:solidFill>
                <a:latin typeface="Open Sans"/>
                <a:ea typeface="Open Sans"/>
                <a:cs typeface="Open Sans"/>
                <a:sym typeface="Open Sans"/>
              </a:rPr>
              <a: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accent3"/>
                </a:solidFill>
                <a:latin typeface="Open Sans"/>
                <a:ea typeface="Open Sans"/>
                <a:cs typeface="Open Sans"/>
                <a:sym typeface="Open Sans"/>
              </a:rPr>
              <a:t>Advancing Goals to Strategies</a:t>
            </a:r>
            <a:endParaRPr b="0" i="0" sz="1400" u="none" cap="none" strike="noStrike">
              <a:solidFill>
                <a:srgbClr val="000000"/>
              </a:solidFill>
              <a:latin typeface="Arial"/>
              <a:ea typeface="Arial"/>
              <a:cs typeface="Arial"/>
              <a:sym typeface="Arial"/>
            </a:endParaRPr>
          </a:p>
        </p:txBody>
      </p:sp>
      <p:sp>
        <p:nvSpPr>
          <p:cNvPr id="207" name="Google Shape;207;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3"/>
              </a:buClr>
              <a:buSzPts val="4400"/>
              <a:buFont typeface="Poppins"/>
              <a:buNone/>
            </a:pPr>
            <a:r>
              <a:rPr lang="en-US">
                <a:solidFill>
                  <a:schemeClr val="accent3"/>
                </a:solidFill>
              </a:rPr>
              <a:t>Project Schedule</a:t>
            </a:r>
            <a:endParaRPr b="1">
              <a:solidFill>
                <a:schemeClr val="accent3"/>
              </a:solidFill>
            </a:endParaRPr>
          </a:p>
        </p:txBody>
      </p:sp>
      <p:sp>
        <p:nvSpPr>
          <p:cNvPr id="208" name="Google Shape;208;p28"/>
          <p:cNvSpPr txBox="1"/>
          <p:nvPr/>
        </p:nvSpPr>
        <p:spPr>
          <a:xfrm>
            <a:off x="859183" y="6340478"/>
            <a:ext cx="758008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Open Sans"/>
                <a:ea typeface="Open Sans"/>
                <a:cs typeface="Open Sans"/>
                <a:sym typeface="Open Sans"/>
              </a:rPr>
              <a:t>* Dates shown are preliminary and may be revised as the master planning process progresses.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2" name="Shape 212"/>
        <p:cNvGrpSpPr/>
        <p:nvPr/>
      </p:nvGrpSpPr>
      <p:grpSpPr>
        <a:xfrm>
          <a:off x="0" y="0"/>
          <a:ext cx="0" cy="0"/>
          <a:chOff x="0" y="0"/>
          <a:chExt cx="0" cy="0"/>
        </a:xfrm>
      </p:grpSpPr>
      <p:pic>
        <p:nvPicPr>
          <p:cNvPr id="213" name="Google Shape;213;p29"/>
          <p:cNvPicPr preferRelativeResize="0"/>
          <p:nvPr/>
        </p:nvPicPr>
        <p:blipFill rotWithShape="1">
          <a:blip r:embed="rId4">
            <a:alphaModFix/>
          </a:blip>
          <a:srcRect b="0" l="0" r="0" t="0"/>
          <a:stretch/>
        </p:blipFill>
        <p:spPr>
          <a:xfrm>
            <a:off x="935182" y="1521048"/>
            <a:ext cx="7546196" cy="4619451"/>
          </a:xfrm>
          <a:prstGeom prst="rect">
            <a:avLst/>
          </a:prstGeom>
          <a:noFill/>
          <a:ln>
            <a:noFill/>
          </a:ln>
        </p:spPr>
      </p:pic>
      <p:sp>
        <p:nvSpPr>
          <p:cNvPr id="214" name="Google Shape;214;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4400"/>
              <a:buFont typeface="Poppins"/>
              <a:buNone/>
            </a:pPr>
            <a:r>
              <a:rPr lang="en-US"/>
              <a:t>Project Website</a:t>
            </a:r>
            <a:endParaRPr b="1"/>
          </a:p>
        </p:txBody>
      </p:sp>
      <p:pic>
        <p:nvPicPr>
          <p:cNvPr id="215" name="Google Shape;215;p29"/>
          <p:cNvPicPr preferRelativeResize="0"/>
          <p:nvPr/>
        </p:nvPicPr>
        <p:blipFill rotWithShape="1">
          <a:blip r:embed="rId5">
            <a:alphaModFix/>
          </a:blip>
          <a:srcRect b="0" l="0" r="0" t="0"/>
          <a:stretch/>
        </p:blipFill>
        <p:spPr>
          <a:xfrm>
            <a:off x="8704118" y="3498292"/>
            <a:ext cx="1891145" cy="1891145"/>
          </a:xfrm>
          <a:prstGeom prst="rect">
            <a:avLst/>
          </a:prstGeom>
          <a:noFill/>
          <a:ln>
            <a:noFill/>
          </a:ln>
        </p:spPr>
      </p:pic>
      <p:sp>
        <p:nvSpPr>
          <p:cNvPr id="216" name="Google Shape;216;p29"/>
          <p:cNvSpPr txBox="1"/>
          <p:nvPr/>
        </p:nvSpPr>
        <p:spPr>
          <a:xfrm>
            <a:off x="8704118" y="2794126"/>
            <a:ext cx="3318163"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accent1"/>
                </a:solidFill>
                <a:latin typeface="Open Sans"/>
                <a:ea typeface="Open Sans"/>
                <a:cs typeface="Open Sans"/>
                <a:sym typeface="Open Sans"/>
              </a:rPr>
              <a:t>bpg.mysocialpinpoint.com/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accent1"/>
                </a:solidFill>
                <a:latin typeface="Open Sans"/>
                <a:ea typeface="Open Sans"/>
                <a:cs typeface="Open Sans"/>
                <a:sym typeface="Open Sans"/>
              </a:rPr>
              <a:t>shrewsbury-master-plan</a:t>
            </a:r>
            <a:endParaRPr b="0" i="0" sz="1400" u="none" cap="none" strike="noStrike">
              <a:solidFill>
                <a:srgbClr val="000000"/>
              </a:solidFill>
              <a:latin typeface="Arial"/>
              <a:ea typeface="Arial"/>
              <a:cs typeface="Arial"/>
              <a:sym typeface="Arial"/>
            </a:endParaRPr>
          </a:p>
        </p:txBody>
      </p:sp>
      <p:sp>
        <p:nvSpPr>
          <p:cNvPr descr="Line arrow: Counter-clockwise curve outline" id="217" name="Google Shape;217;p29"/>
          <p:cNvSpPr/>
          <p:nvPr/>
        </p:nvSpPr>
        <p:spPr>
          <a:xfrm flipH="1" rot="-9249051">
            <a:off x="10516795" y="3375867"/>
            <a:ext cx="914400" cy="91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1" name="Shape 221"/>
        <p:cNvGrpSpPr/>
        <p:nvPr/>
      </p:nvGrpSpPr>
      <p:grpSpPr>
        <a:xfrm>
          <a:off x="0" y="0"/>
          <a:ext cx="0" cy="0"/>
          <a:chOff x="0" y="0"/>
          <a:chExt cx="0" cy="0"/>
        </a:xfrm>
      </p:grpSpPr>
      <p:sp>
        <p:nvSpPr>
          <p:cNvPr id="222" name="Google Shape;222;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81878D"/>
              </a:buClr>
              <a:buSzPts val="4400"/>
              <a:buFont typeface="Poppins"/>
              <a:buNone/>
            </a:pPr>
            <a:r>
              <a:rPr lang="en-US">
                <a:solidFill>
                  <a:srgbClr val="81878D"/>
                </a:solidFill>
              </a:rPr>
              <a:t>Community Engagement Plan</a:t>
            </a:r>
            <a:endParaRPr b="1">
              <a:solidFill>
                <a:srgbClr val="81878D"/>
              </a:solidFill>
            </a:endParaRPr>
          </a:p>
        </p:txBody>
      </p:sp>
      <p:sp>
        <p:nvSpPr>
          <p:cNvPr id="223" name="Google Shape;223;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dk1"/>
              </a:buClr>
              <a:buSzPts val="2800"/>
              <a:buChar char="•"/>
            </a:pPr>
            <a:r>
              <a:rPr lang="en-US"/>
              <a:t>Project Website and Updates</a:t>
            </a:r>
            <a:endParaRPr/>
          </a:p>
          <a:p>
            <a:pPr indent="-228600" lvl="0" marL="228600" rtl="0" algn="l">
              <a:lnSpc>
                <a:spcPct val="90000"/>
              </a:lnSpc>
              <a:spcBef>
                <a:spcPts val="2800"/>
              </a:spcBef>
              <a:spcAft>
                <a:spcPts val="0"/>
              </a:spcAft>
              <a:buClr>
                <a:schemeClr val="dk1"/>
              </a:buClr>
              <a:buSzPts val="2800"/>
              <a:buChar char="•"/>
            </a:pPr>
            <a:r>
              <a:rPr lang="en-US"/>
              <a:t>Short Surveys</a:t>
            </a:r>
            <a:endParaRPr/>
          </a:p>
          <a:p>
            <a:pPr indent="-228600" lvl="0" marL="228600" rtl="0" algn="l">
              <a:lnSpc>
                <a:spcPct val="90000"/>
              </a:lnSpc>
              <a:spcBef>
                <a:spcPts val="2800"/>
              </a:spcBef>
              <a:spcAft>
                <a:spcPts val="0"/>
              </a:spcAft>
              <a:buClr>
                <a:schemeClr val="dk1"/>
              </a:buClr>
              <a:buSzPts val="2800"/>
              <a:buChar char="•"/>
            </a:pPr>
            <a:r>
              <a:rPr lang="en-US"/>
              <a:t>Tabling at Community Events</a:t>
            </a:r>
            <a:endParaRPr/>
          </a:p>
          <a:p>
            <a:pPr indent="-228600" lvl="0" marL="228600" rtl="0" algn="l">
              <a:lnSpc>
                <a:spcPct val="90000"/>
              </a:lnSpc>
              <a:spcBef>
                <a:spcPts val="2800"/>
              </a:spcBef>
              <a:spcAft>
                <a:spcPts val="0"/>
              </a:spcAft>
              <a:buClr>
                <a:schemeClr val="dk1"/>
              </a:buClr>
              <a:buSzPts val="2800"/>
              <a:buChar char="•"/>
            </a:pPr>
            <a:r>
              <a:rPr lang="en-US"/>
              <a:t>Stakeholder Interviews</a:t>
            </a:r>
            <a:endParaRPr/>
          </a:p>
          <a:p>
            <a:pPr indent="-228600" lvl="0" marL="228600" rtl="0" algn="l">
              <a:lnSpc>
                <a:spcPct val="90000"/>
              </a:lnSpc>
              <a:spcBef>
                <a:spcPts val="2800"/>
              </a:spcBef>
              <a:spcAft>
                <a:spcPts val="0"/>
              </a:spcAft>
              <a:buClr>
                <a:schemeClr val="dk1"/>
              </a:buClr>
              <a:buSzPts val="2800"/>
              <a:buChar char="•"/>
            </a:pPr>
            <a:r>
              <a:rPr lang="en-US"/>
              <a:t>Community Forums (2-3)</a:t>
            </a:r>
            <a:endParaRPr/>
          </a:p>
          <a:p>
            <a:pPr indent="-228600" lvl="0" marL="228600" rtl="0" algn="l">
              <a:lnSpc>
                <a:spcPct val="90000"/>
              </a:lnSpc>
              <a:spcBef>
                <a:spcPts val="2800"/>
              </a:spcBef>
              <a:spcAft>
                <a:spcPts val="0"/>
              </a:spcAft>
              <a:buClr>
                <a:schemeClr val="dk1"/>
              </a:buClr>
              <a:buSzPts val="2800"/>
              <a:buChar char="•"/>
            </a:pPr>
            <a:r>
              <a:rPr lang="en-US"/>
              <a:t>Final Presentation of Plan</a:t>
            </a:r>
            <a:endParaRPr/>
          </a:p>
          <a:p>
            <a:pPr indent="-76200" lvl="1" marL="685800" rtl="0" algn="l">
              <a:lnSpc>
                <a:spcPct val="90000"/>
              </a:lnSpc>
              <a:spcBef>
                <a:spcPts val="2300"/>
              </a:spcBef>
              <a:spcAft>
                <a:spcPts val="0"/>
              </a:spcAft>
              <a:buClr>
                <a:schemeClr val="dk1"/>
              </a:buClr>
              <a:buSzPts val="24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2F2"/>
        </a:solidFill>
      </p:bgPr>
    </p:bg>
    <p:spTree>
      <p:nvGrpSpPr>
        <p:cNvPr id="227" name="Shape 227"/>
        <p:cNvGrpSpPr/>
        <p:nvPr/>
      </p:nvGrpSpPr>
      <p:grpSpPr>
        <a:xfrm>
          <a:off x="0" y="0"/>
          <a:ext cx="0" cy="0"/>
          <a:chOff x="0" y="0"/>
          <a:chExt cx="0" cy="0"/>
        </a:xfrm>
      </p:grpSpPr>
      <p:sp>
        <p:nvSpPr>
          <p:cNvPr id="228" name="Google Shape;228;p31"/>
          <p:cNvSpPr txBox="1"/>
          <p:nvPr>
            <p:ph type="title"/>
          </p:nvPr>
        </p:nvSpPr>
        <p:spPr>
          <a:xfrm>
            <a:off x="553175" y="636113"/>
            <a:ext cx="105156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Poppins"/>
              <a:buNone/>
            </a:pPr>
            <a:r>
              <a:rPr lang="en-US"/>
              <a:t>Activities</a:t>
            </a:r>
            <a:endParaRPr/>
          </a:p>
        </p:txBody>
      </p:sp>
      <p:sp>
        <p:nvSpPr>
          <p:cNvPr id="229" name="Google Shape;229;p31"/>
          <p:cNvSpPr txBox="1"/>
          <p:nvPr/>
        </p:nvSpPr>
        <p:spPr>
          <a:xfrm>
            <a:off x="5271250" y="2433550"/>
            <a:ext cx="6612600" cy="13854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Clr>
                <a:srgbClr val="000000"/>
              </a:buClr>
              <a:buSzPts val="2800"/>
              <a:buFont typeface="Arial"/>
              <a:buNone/>
            </a:pPr>
            <a:r>
              <a:rPr b="1" lang="en-US" sz="2800">
                <a:solidFill>
                  <a:schemeClr val="accent2"/>
                </a:solidFill>
                <a:latin typeface="Open Sans"/>
                <a:ea typeface="Open Sans"/>
                <a:cs typeface="Open Sans"/>
                <a:sym typeface="Open Sans"/>
              </a:rPr>
              <a:t>Community Connections</a:t>
            </a:r>
            <a:endParaRPr b="0" i="0" sz="14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2800"/>
              <a:buFont typeface="Arial"/>
              <a:buNone/>
            </a:pPr>
            <a:r>
              <a:rPr b="1" lang="en-US" sz="2800">
                <a:solidFill>
                  <a:schemeClr val="dk2"/>
                </a:solidFill>
                <a:latin typeface="Open Sans"/>
                <a:ea typeface="Open Sans"/>
                <a:cs typeface="Open Sans"/>
                <a:sym typeface="Open Sans"/>
              </a:rPr>
              <a:t>Question of the Month</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 name="Shape 233"/>
        <p:cNvGrpSpPr/>
        <p:nvPr/>
      </p:nvGrpSpPr>
      <p:grpSpPr>
        <a:xfrm>
          <a:off x="0" y="0"/>
          <a:ext cx="0" cy="0"/>
          <a:chOff x="0" y="0"/>
          <a:chExt cx="0" cy="0"/>
        </a:xfrm>
      </p:grpSpPr>
      <p:sp>
        <p:nvSpPr>
          <p:cNvPr id="234" name="Google Shape;234;p32"/>
          <p:cNvSpPr txBox="1"/>
          <p:nvPr>
            <p:ph type="title"/>
          </p:nvPr>
        </p:nvSpPr>
        <p:spPr>
          <a:xfrm>
            <a:off x="838200" y="709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5"/>
              </a:buClr>
              <a:buSzPts val="4400"/>
              <a:buFont typeface="Poppins"/>
              <a:buNone/>
            </a:pPr>
            <a:r>
              <a:rPr lang="en-US">
                <a:solidFill>
                  <a:schemeClr val="accent5"/>
                </a:solidFill>
              </a:rPr>
              <a:t>Community Connections</a:t>
            </a:r>
            <a:endParaRPr b="1">
              <a:solidFill>
                <a:schemeClr val="accent5"/>
              </a:solidFill>
            </a:endParaRPr>
          </a:p>
        </p:txBody>
      </p:sp>
      <p:graphicFrame>
        <p:nvGraphicFramePr>
          <p:cNvPr id="235" name="Google Shape;235;p32"/>
          <p:cNvGraphicFramePr/>
          <p:nvPr/>
        </p:nvGraphicFramePr>
        <p:xfrm>
          <a:off x="1948150" y="1288125"/>
          <a:ext cx="3000000" cy="3000000"/>
        </p:xfrm>
        <a:graphic>
          <a:graphicData uri="http://schemas.openxmlformats.org/drawingml/2006/table">
            <a:tbl>
              <a:tblPr>
                <a:noFill/>
                <a:tableStyleId>{D59BC98F-F009-4BDC-A6D9-3C14B389FCA9}</a:tableStyleId>
              </a:tblPr>
              <a:tblGrid>
                <a:gridCol w="1395175"/>
                <a:gridCol w="1648875"/>
                <a:gridCol w="1102500"/>
                <a:gridCol w="1073225"/>
                <a:gridCol w="1043950"/>
                <a:gridCol w="1122000"/>
                <a:gridCol w="1122000"/>
              </a:tblGrid>
              <a:tr h="220300">
                <a:tc>
                  <a:txBody>
                    <a:bodyPr/>
                    <a:lstStyle/>
                    <a:p>
                      <a:pPr indent="0" lvl="0" marL="0" rtl="0" algn="l">
                        <a:lnSpc>
                          <a:spcPct val="115000"/>
                        </a:lnSpc>
                        <a:spcBef>
                          <a:spcPts val="0"/>
                        </a:spcBef>
                        <a:spcAft>
                          <a:spcPts val="0"/>
                        </a:spcAft>
                        <a:buNone/>
                      </a:pPr>
                      <a:r>
                        <a:rPr b="1" lang="en-US" sz="1000">
                          <a:solidFill>
                            <a:srgbClr val="FFFFFF"/>
                          </a:solidFill>
                        </a:rPr>
                        <a:t>NAME</a:t>
                      </a:r>
                      <a:endParaRPr b="1" sz="1000">
                        <a:solidFill>
                          <a:srgbClr val="FFFFFF"/>
                        </a:solidFill>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46BDC6"/>
                    </a:solidFill>
                  </a:tcPr>
                </a:tc>
                <a:tc>
                  <a:txBody>
                    <a:bodyPr/>
                    <a:lstStyle/>
                    <a:p>
                      <a:pPr indent="0" lvl="0" marL="0" rtl="0" algn="l">
                        <a:lnSpc>
                          <a:spcPct val="115000"/>
                        </a:lnSpc>
                        <a:spcBef>
                          <a:spcPts val="0"/>
                        </a:spcBef>
                        <a:spcAft>
                          <a:spcPts val="0"/>
                        </a:spcAft>
                        <a:buNone/>
                      </a:pPr>
                      <a:r>
                        <a:rPr b="1" lang="en-US" sz="1000">
                          <a:solidFill>
                            <a:srgbClr val="FFFFFF"/>
                          </a:solidFill>
                        </a:rPr>
                        <a:t>MPSC REP.</a:t>
                      </a:r>
                      <a:endParaRPr b="1" sz="1000">
                        <a:solidFill>
                          <a:srgbClr val="FFFFFF"/>
                        </a:solidFill>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46BDC6"/>
                    </a:solidFill>
                  </a:tcPr>
                </a:tc>
                <a:tc gridSpan="5">
                  <a:txBody>
                    <a:bodyPr/>
                    <a:lstStyle/>
                    <a:p>
                      <a:pPr indent="0" lvl="0" marL="0" rtl="0" algn="ctr">
                        <a:lnSpc>
                          <a:spcPct val="115000"/>
                        </a:lnSpc>
                        <a:spcBef>
                          <a:spcPts val="0"/>
                        </a:spcBef>
                        <a:spcAft>
                          <a:spcPts val="0"/>
                        </a:spcAft>
                        <a:buNone/>
                      </a:pPr>
                      <a:r>
                        <a:rPr b="1" lang="en-US" sz="1000">
                          <a:solidFill>
                            <a:srgbClr val="FFFFFF"/>
                          </a:solidFill>
                        </a:rPr>
                        <a:t>GROUPS AND ORGANIZATIONS - CONNECTIONS</a:t>
                      </a:r>
                      <a:endParaRPr b="1" sz="1000">
                        <a:solidFill>
                          <a:srgbClr val="FFFFFF"/>
                        </a:solidFill>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46BDC6"/>
                    </a:solidFill>
                  </a:tcPr>
                </a:tc>
                <a:tc hMerge="1"/>
                <a:tc hMerge="1"/>
                <a:tc hMerge="1"/>
                <a:tc hMerge="1"/>
              </a:tr>
              <a:tr h="264375">
                <a:tc>
                  <a:txBody>
                    <a:bodyPr/>
                    <a:lstStyle/>
                    <a:p>
                      <a:pPr indent="0" lvl="0" marL="0" rtl="0" algn="l">
                        <a:lnSpc>
                          <a:spcPct val="115000"/>
                        </a:lnSpc>
                        <a:spcBef>
                          <a:spcPts val="0"/>
                        </a:spcBef>
                        <a:spcAft>
                          <a:spcPts val="0"/>
                        </a:spcAft>
                        <a:buNone/>
                      </a:pPr>
                      <a:r>
                        <a:rPr lang="en-US" sz="1000"/>
                        <a:t>Stephan Rodolakis</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000"/>
                        <a:t>Planning Board</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264375">
                <a:tc>
                  <a:txBody>
                    <a:bodyPr/>
                    <a:lstStyle/>
                    <a:p>
                      <a:pPr indent="0" lvl="0" marL="0" rtl="0" algn="l">
                        <a:lnSpc>
                          <a:spcPct val="115000"/>
                        </a:lnSpc>
                        <a:spcBef>
                          <a:spcPts val="0"/>
                        </a:spcBef>
                        <a:spcAft>
                          <a:spcPts val="0"/>
                        </a:spcAft>
                        <a:buNone/>
                      </a:pPr>
                      <a:r>
                        <a:rPr lang="en-US" sz="1000"/>
                        <a:t>Nicole Torres</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000"/>
                        <a:t>School Committee</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264375">
                <a:tc>
                  <a:txBody>
                    <a:bodyPr/>
                    <a:lstStyle/>
                    <a:p>
                      <a:pPr indent="0" lvl="0" marL="0" rtl="0" algn="l">
                        <a:lnSpc>
                          <a:spcPct val="115000"/>
                        </a:lnSpc>
                        <a:spcBef>
                          <a:spcPts val="0"/>
                        </a:spcBef>
                        <a:spcAft>
                          <a:spcPts val="0"/>
                        </a:spcAft>
                        <a:buNone/>
                      </a:pPr>
                      <a:r>
                        <a:rPr lang="en-US" sz="1000"/>
                        <a:t>Vikram Chhabra</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000"/>
                        <a:t>Finance </a:t>
                      </a:r>
                      <a:r>
                        <a:rPr lang="en-US" sz="1000"/>
                        <a:t>Committee</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264375">
                <a:tc>
                  <a:txBody>
                    <a:bodyPr/>
                    <a:lstStyle/>
                    <a:p>
                      <a:pPr indent="0" lvl="0" marL="0" rtl="0" algn="l">
                        <a:lnSpc>
                          <a:spcPct val="115000"/>
                        </a:lnSpc>
                        <a:spcBef>
                          <a:spcPts val="0"/>
                        </a:spcBef>
                        <a:spcAft>
                          <a:spcPts val="0"/>
                        </a:spcAft>
                        <a:buNone/>
                      </a:pPr>
                      <a:r>
                        <a:rPr lang="en-US" sz="1000"/>
                        <a:t>Michelle Conlin</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000"/>
                        <a:t>Select Board</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264375">
                <a:tc>
                  <a:txBody>
                    <a:bodyPr/>
                    <a:lstStyle/>
                    <a:p>
                      <a:pPr indent="0" lvl="0" marL="0" rtl="0" algn="l">
                        <a:lnSpc>
                          <a:spcPct val="115000"/>
                        </a:lnSpc>
                        <a:spcBef>
                          <a:spcPts val="0"/>
                        </a:spcBef>
                        <a:spcAft>
                          <a:spcPts val="0"/>
                        </a:spcAft>
                        <a:buNone/>
                      </a:pPr>
                      <a:r>
                        <a:rPr lang="en-US" sz="1000"/>
                        <a:t>Gregg Richards</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000"/>
                        <a:t>Select Board</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400575">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n-US" sz="1000"/>
                        <a:t>Historic District </a:t>
                      </a:r>
                      <a:r>
                        <a:rPr lang="en-US" sz="1000"/>
                        <a:t>Commission</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264375">
                <a:tc>
                  <a:txBody>
                    <a:bodyPr/>
                    <a:lstStyle/>
                    <a:p>
                      <a:pPr indent="0" lvl="0" marL="0" rtl="0" algn="l">
                        <a:lnSpc>
                          <a:spcPct val="115000"/>
                        </a:lnSpc>
                        <a:spcBef>
                          <a:spcPts val="0"/>
                        </a:spcBef>
                        <a:spcAft>
                          <a:spcPts val="0"/>
                        </a:spcAft>
                        <a:buNone/>
                      </a:pPr>
                      <a:r>
                        <a:rPr lang="en-US" sz="1000"/>
                        <a:t>Beth Casavant</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n-US" sz="1000"/>
                        <a:t>Affordable Housing Trust</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264375">
                <a:tc>
                  <a:txBody>
                    <a:bodyPr/>
                    <a:lstStyle/>
                    <a:p>
                      <a:pPr indent="0" lvl="0" marL="0" rtl="0" algn="l">
                        <a:lnSpc>
                          <a:spcPct val="115000"/>
                        </a:lnSpc>
                        <a:spcBef>
                          <a:spcPts val="0"/>
                        </a:spcBef>
                        <a:spcAft>
                          <a:spcPts val="0"/>
                        </a:spcAft>
                        <a:buNone/>
                      </a:pPr>
                      <a:r>
                        <a:rPr lang="en-US" sz="1000"/>
                        <a:t>Lee Abdella</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000"/>
                        <a:t>Shrewsbury Dev. Corp.</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264375">
                <a:tc>
                  <a:txBody>
                    <a:bodyPr/>
                    <a:lstStyle/>
                    <a:p>
                      <a:pPr indent="0" lvl="0" marL="0" rtl="0" algn="l">
                        <a:lnSpc>
                          <a:spcPct val="115000"/>
                        </a:lnSpc>
                        <a:spcBef>
                          <a:spcPts val="0"/>
                        </a:spcBef>
                        <a:spcAft>
                          <a:spcPts val="0"/>
                        </a:spcAft>
                        <a:buNone/>
                      </a:pPr>
                      <a:r>
                        <a:rPr lang="en-US" sz="1000"/>
                        <a:t>Emily Petro</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000"/>
                        <a:t>Conservation Commission</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264375">
                <a:tc>
                  <a:txBody>
                    <a:bodyPr/>
                    <a:lstStyle/>
                    <a:p>
                      <a:pPr indent="0" lvl="0" marL="0" rtl="0" algn="l">
                        <a:lnSpc>
                          <a:spcPct val="115000"/>
                        </a:lnSpc>
                        <a:spcBef>
                          <a:spcPts val="0"/>
                        </a:spcBef>
                        <a:spcAft>
                          <a:spcPts val="0"/>
                        </a:spcAft>
                        <a:buNone/>
                      </a:pPr>
                      <a:r>
                        <a:rPr lang="en-US" sz="1000"/>
                        <a:t>Fran Manella</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n-US" sz="1000"/>
                        <a:t>Zoning Board of Appeals</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264375">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n-US" sz="1000"/>
                        <a:t>Student Rep.</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264375">
                <a:tc>
                  <a:txBody>
                    <a:bodyPr/>
                    <a:lstStyle/>
                    <a:p>
                      <a:pPr indent="0" lvl="0" marL="0" rtl="0" algn="l">
                        <a:lnSpc>
                          <a:spcPct val="115000"/>
                        </a:lnSpc>
                        <a:spcBef>
                          <a:spcPts val="0"/>
                        </a:spcBef>
                        <a:spcAft>
                          <a:spcPts val="0"/>
                        </a:spcAft>
                        <a:buNone/>
                      </a:pPr>
                      <a:r>
                        <a:rPr lang="en-US" sz="1000"/>
                        <a:t>Doug Muzzy</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000"/>
                        <a:t>Member At Large</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264375">
                <a:tc>
                  <a:txBody>
                    <a:bodyPr/>
                    <a:lstStyle/>
                    <a:p>
                      <a:pPr indent="0" lvl="0" marL="0" rtl="0" algn="l">
                        <a:lnSpc>
                          <a:spcPct val="115000"/>
                        </a:lnSpc>
                        <a:spcBef>
                          <a:spcPts val="0"/>
                        </a:spcBef>
                        <a:spcAft>
                          <a:spcPts val="0"/>
                        </a:spcAft>
                        <a:buNone/>
                      </a:pPr>
                      <a:r>
                        <a:rPr lang="en-US" sz="1000"/>
                        <a:t>Caroline Macomber</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000"/>
                        <a:t>Member At Large</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264375">
                <a:tc>
                  <a:txBody>
                    <a:bodyPr/>
                    <a:lstStyle/>
                    <a:p>
                      <a:pPr indent="0" lvl="0" marL="0" rtl="0" algn="l">
                        <a:lnSpc>
                          <a:spcPct val="115000"/>
                        </a:lnSpc>
                        <a:spcBef>
                          <a:spcPts val="0"/>
                        </a:spcBef>
                        <a:spcAft>
                          <a:spcPts val="0"/>
                        </a:spcAft>
                        <a:buNone/>
                      </a:pPr>
                      <a:r>
                        <a:rPr lang="en-US" sz="1000"/>
                        <a:t>Leah Serafin Maroney</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000"/>
                        <a:t>Member At Large</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264375">
                <a:tc>
                  <a:txBody>
                    <a:bodyPr/>
                    <a:lstStyle/>
                    <a:p>
                      <a:pPr indent="0" lvl="0" marL="0" rtl="0" algn="l">
                        <a:lnSpc>
                          <a:spcPct val="115000"/>
                        </a:lnSpc>
                        <a:spcBef>
                          <a:spcPts val="0"/>
                        </a:spcBef>
                        <a:spcAft>
                          <a:spcPts val="0"/>
                        </a:spcAft>
                        <a:buNone/>
                      </a:pPr>
                      <a:r>
                        <a:rPr lang="en-US" sz="1000"/>
                        <a:t>Shannon Wall</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000"/>
                        <a:t>Member At Large</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264375">
                <a:tc>
                  <a:txBody>
                    <a:bodyPr/>
                    <a:lstStyle/>
                    <a:p>
                      <a:pPr indent="0" lvl="0" marL="0" rtl="0" algn="l">
                        <a:lnSpc>
                          <a:spcPct val="115000"/>
                        </a:lnSpc>
                        <a:spcBef>
                          <a:spcPts val="0"/>
                        </a:spcBef>
                        <a:spcAft>
                          <a:spcPts val="0"/>
                        </a:spcAft>
                        <a:buNone/>
                      </a:pPr>
                      <a:r>
                        <a:rPr lang="en-US" sz="1000"/>
                        <a:t>Ken Griswold</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000"/>
                        <a:t>Member At Large</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400575">
                <a:tc>
                  <a:txBody>
                    <a:bodyPr/>
                    <a:lstStyle/>
                    <a:p>
                      <a:pPr indent="0" lvl="0" marL="0" rtl="0" algn="l">
                        <a:lnSpc>
                          <a:spcPct val="115000"/>
                        </a:lnSpc>
                        <a:spcBef>
                          <a:spcPts val="0"/>
                        </a:spcBef>
                        <a:spcAft>
                          <a:spcPts val="0"/>
                        </a:spcAft>
                        <a:buNone/>
                      </a:pPr>
                      <a:r>
                        <a:rPr lang="en-US" sz="1000"/>
                        <a:t>Lawrence Ondovic</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000"/>
                        <a:t>Alternate - Member At Large</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r h="400575">
                <a:tc>
                  <a:txBody>
                    <a:bodyPr/>
                    <a:lstStyle/>
                    <a:p>
                      <a:pPr indent="0" lvl="0" marL="0" rtl="0" algn="l">
                        <a:lnSpc>
                          <a:spcPct val="115000"/>
                        </a:lnSpc>
                        <a:spcBef>
                          <a:spcPts val="0"/>
                        </a:spcBef>
                        <a:spcAft>
                          <a:spcPts val="0"/>
                        </a:spcAft>
                        <a:buNone/>
                      </a:pPr>
                      <a:r>
                        <a:rPr lang="en-US" sz="1000"/>
                        <a:t>Kathleen Flynn</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000"/>
                        <a:t>Alternate - Member At Large</a:t>
                      </a:r>
                      <a:endParaRPr sz="1000"/>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6350">
                      <a:solidFill>
                        <a:srgbClr val="CCCCCC"/>
                      </a:solidFill>
                      <a:prstDash val="solid"/>
                      <a:round/>
                      <a:headEnd len="sm" w="sm" type="none"/>
                      <a:tailEnd len="sm" w="sm" type="none"/>
                    </a:lnL>
                    <a:lnR cap="flat" cmpd="sng" w="6350">
                      <a:solidFill>
                        <a:srgbClr val="CCCCCC"/>
                      </a:solidFill>
                      <a:prstDash val="solid"/>
                      <a:round/>
                      <a:headEnd len="sm" w="sm" type="none"/>
                      <a:tailEnd len="sm" w="sm" type="none"/>
                    </a:lnR>
                    <a:lnT cap="flat" cmpd="sng" w="6350">
                      <a:solidFill>
                        <a:srgbClr val="CCCCCC"/>
                      </a:solidFill>
                      <a:prstDash val="solid"/>
                      <a:round/>
                      <a:headEnd len="sm" w="sm" type="none"/>
                      <a:tailEnd len="sm" w="sm" type="none"/>
                    </a:lnT>
                    <a:lnB cap="flat" cmpd="sng" w="6350">
                      <a:solidFill>
                        <a:srgbClr val="CCCCCC"/>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9" name="Shape 239"/>
        <p:cNvGrpSpPr/>
        <p:nvPr/>
      </p:nvGrpSpPr>
      <p:grpSpPr>
        <a:xfrm>
          <a:off x="0" y="0"/>
          <a:ext cx="0" cy="0"/>
          <a:chOff x="0" y="0"/>
          <a:chExt cx="0" cy="0"/>
        </a:xfrm>
      </p:grpSpPr>
      <p:sp>
        <p:nvSpPr>
          <p:cNvPr id="240" name="Google Shape;240;p33"/>
          <p:cNvSpPr txBox="1"/>
          <p:nvPr>
            <p:ph type="title"/>
          </p:nvPr>
        </p:nvSpPr>
        <p:spPr>
          <a:xfrm>
            <a:off x="734025" y="781825"/>
            <a:ext cx="11353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5"/>
              </a:buClr>
              <a:buSzPts val="4400"/>
              <a:buFont typeface="Poppins"/>
              <a:buNone/>
            </a:pPr>
            <a:r>
              <a:rPr lang="en-US">
                <a:solidFill>
                  <a:schemeClr val="accent5"/>
                </a:solidFill>
              </a:rPr>
              <a:t>Closing Activity: </a:t>
            </a:r>
            <a:endParaRPr b="1">
              <a:solidFill>
                <a:schemeClr val="accent5"/>
              </a:solidFill>
            </a:endParaRPr>
          </a:p>
        </p:txBody>
      </p:sp>
      <p:sp>
        <p:nvSpPr>
          <p:cNvPr id="241" name="Google Shape;241;p33"/>
          <p:cNvSpPr txBox="1"/>
          <p:nvPr/>
        </p:nvSpPr>
        <p:spPr>
          <a:xfrm>
            <a:off x="1098625" y="2246425"/>
            <a:ext cx="6042900" cy="280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3200">
                <a:solidFill>
                  <a:srgbClr val="0C343D"/>
                </a:solidFill>
                <a:latin typeface="Open Sans"/>
                <a:ea typeface="Open Sans"/>
                <a:cs typeface="Open Sans"/>
                <a:sym typeface="Open Sans"/>
              </a:rPr>
              <a:t>Question of the Month</a:t>
            </a:r>
            <a:r>
              <a:rPr lang="en-US" sz="3200">
                <a:solidFill>
                  <a:srgbClr val="0C343D"/>
                </a:solidFill>
                <a:latin typeface="Open Sans"/>
                <a:ea typeface="Open Sans"/>
                <a:cs typeface="Open Sans"/>
                <a:sym typeface="Open Sans"/>
              </a:rPr>
              <a:t> </a:t>
            </a:r>
            <a:endParaRPr sz="3200">
              <a:solidFill>
                <a:srgbClr val="0C343D"/>
              </a:solidFill>
              <a:latin typeface="Open Sans"/>
              <a:ea typeface="Open Sans"/>
              <a:cs typeface="Open Sans"/>
              <a:sym typeface="Open Sans"/>
            </a:endParaRPr>
          </a:p>
          <a:p>
            <a:pPr indent="0" lvl="0" marL="0" rtl="0" algn="l">
              <a:lnSpc>
                <a:spcPct val="115000"/>
              </a:lnSpc>
              <a:spcBef>
                <a:spcPts val="0"/>
              </a:spcBef>
              <a:spcAft>
                <a:spcPts val="0"/>
              </a:spcAft>
              <a:buNone/>
            </a:pPr>
            <a:r>
              <a:rPr lang="en-US" sz="3000">
                <a:solidFill>
                  <a:schemeClr val="dk1"/>
                </a:solidFill>
                <a:latin typeface="Open Sans"/>
                <a:ea typeface="Open Sans"/>
                <a:cs typeface="Open Sans"/>
                <a:sym typeface="Open Sans"/>
              </a:rPr>
              <a:t>In five words or less what would you like the Master Plan to address?</a:t>
            </a:r>
            <a:endParaRPr sz="30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rPr lang="en-US" sz="3000">
                <a:solidFill>
                  <a:schemeClr val="dk1"/>
                </a:solidFill>
                <a:latin typeface="Open Sans"/>
                <a:ea typeface="Open Sans"/>
                <a:cs typeface="Open Sans"/>
                <a:sym typeface="Open Sans"/>
              </a:rPr>
              <a:t>____________________________</a:t>
            </a:r>
            <a:endParaRPr sz="3000">
              <a:latin typeface="Open Sans"/>
              <a:ea typeface="Open Sans"/>
              <a:cs typeface="Open Sans"/>
              <a:sym typeface="Open Sans"/>
            </a:endParaRPr>
          </a:p>
        </p:txBody>
      </p:sp>
      <p:pic>
        <p:nvPicPr>
          <p:cNvPr id="242" name="Google Shape;242;p33"/>
          <p:cNvPicPr preferRelativeResize="0"/>
          <p:nvPr/>
        </p:nvPicPr>
        <p:blipFill>
          <a:blip r:embed="rId4">
            <a:alphaModFix/>
          </a:blip>
          <a:stretch>
            <a:fillRect/>
          </a:stretch>
        </p:blipFill>
        <p:spPr>
          <a:xfrm>
            <a:off x="7725375" y="781825"/>
            <a:ext cx="3149025" cy="3149025"/>
          </a:xfrm>
          <a:prstGeom prst="rect">
            <a:avLst/>
          </a:prstGeom>
          <a:noFill/>
          <a:ln>
            <a:noFill/>
          </a:ln>
        </p:spPr>
      </p:pic>
      <p:sp>
        <p:nvSpPr>
          <p:cNvPr id="243" name="Google Shape;243;p33"/>
          <p:cNvSpPr txBox="1"/>
          <p:nvPr/>
        </p:nvSpPr>
        <p:spPr>
          <a:xfrm>
            <a:off x="7540900" y="4045300"/>
            <a:ext cx="3889200" cy="223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3000">
                <a:solidFill>
                  <a:schemeClr val="dk1"/>
                </a:solidFill>
                <a:latin typeface="Open Sans"/>
                <a:ea typeface="Open Sans"/>
                <a:cs typeface="Open Sans"/>
                <a:sym typeface="Open Sans"/>
              </a:rPr>
              <a:t>Scan the QR Code to answer the Question on the project webpage</a:t>
            </a:r>
            <a:endParaRPr sz="3000">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2F2"/>
        </a:solidFill>
      </p:bgPr>
    </p:bg>
    <p:spTree>
      <p:nvGrpSpPr>
        <p:cNvPr id="247" name="Shape 247"/>
        <p:cNvGrpSpPr/>
        <p:nvPr/>
      </p:nvGrpSpPr>
      <p:grpSpPr>
        <a:xfrm>
          <a:off x="0" y="0"/>
          <a:ext cx="0" cy="0"/>
          <a:chOff x="0" y="0"/>
          <a:chExt cx="0" cy="0"/>
        </a:xfrm>
      </p:grpSpPr>
      <p:sp>
        <p:nvSpPr>
          <p:cNvPr id="248" name="Google Shape;248;p34"/>
          <p:cNvSpPr txBox="1"/>
          <p:nvPr>
            <p:ph type="title"/>
          </p:nvPr>
        </p:nvSpPr>
        <p:spPr>
          <a:xfrm>
            <a:off x="212600" y="1818100"/>
            <a:ext cx="66810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Poppins"/>
              <a:buNone/>
            </a:pPr>
            <a:r>
              <a:rPr lang="en-US"/>
              <a:t>Set Next Meeting Date</a:t>
            </a:r>
            <a:endParaRPr/>
          </a:p>
        </p:txBody>
      </p:sp>
      <p:pic>
        <p:nvPicPr>
          <p:cNvPr id="249" name="Google Shape;249;p34"/>
          <p:cNvPicPr preferRelativeResize="0"/>
          <p:nvPr/>
        </p:nvPicPr>
        <p:blipFill rotWithShape="1">
          <a:blip r:embed="rId3">
            <a:alphaModFix/>
          </a:blip>
          <a:srcRect b="0" l="0" r="0" t="0"/>
          <a:stretch/>
        </p:blipFill>
        <p:spPr>
          <a:xfrm rot="5400000">
            <a:off x="6191251" y="857248"/>
            <a:ext cx="6857998" cy="51435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PG_2026">
  <a:themeElements>
    <a:clrScheme name="Shrewsbury">
      <a:dk1>
        <a:srgbClr val="000000"/>
      </a:dk1>
      <a:lt1>
        <a:srgbClr val="FFFFFF"/>
      </a:lt1>
      <a:dk2>
        <a:srgbClr val="595E61"/>
      </a:dk2>
      <a:lt2>
        <a:srgbClr val="F1F2F2"/>
      </a:lt2>
      <a:accent1>
        <a:srgbClr val="002B5C"/>
      </a:accent1>
      <a:accent2>
        <a:srgbClr val="007BA7"/>
      </a:accent2>
      <a:accent3>
        <a:srgbClr val="1B4332"/>
      </a:accent3>
      <a:accent4>
        <a:srgbClr val="E31B43"/>
      </a:accent4>
      <a:accent5>
        <a:srgbClr val="601D17"/>
      </a:accent5>
      <a:accent6>
        <a:srgbClr val="9299A1"/>
      </a:accent6>
      <a:hlink>
        <a:srgbClr val="E8E2D6"/>
      </a:hlink>
      <a:folHlink>
        <a:srgbClr val="007B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