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6858000" cx="12192000"/>
  <p:notesSz cx="6858000" cy="9144000"/>
  <p:embeddedFontLst>
    <p:embeddedFont>
      <p:font typeface="Roboto"/>
      <p:regular r:id="rId31"/>
      <p:bold r:id="rId32"/>
      <p:italic r:id="rId33"/>
      <p:boldItalic r:id="rId34"/>
    </p:embeddedFont>
    <p:embeddedFont>
      <p:font typeface="Poppins"/>
      <p:regular r:id="rId35"/>
      <p:bold r:id="rId36"/>
      <p:italic r:id="rId37"/>
      <p:boldItalic r:id="rId38"/>
    </p:embeddedFont>
    <p:embeddedFont>
      <p:font typeface="Open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078BB5C-52A3-4835-9739-B214D5D860B6}">
  <a:tblStyle styleId="{0078BB5C-52A3-4835-9739-B214D5D860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88D9811-3A5A-4180-8475-0BA3CD1D4088}"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OpenSans-bold.fntdata"/><Relationship Id="rId20" Type="http://schemas.openxmlformats.org/officeDocument/2006/relationships/slide" Target="slides/slide14.xml"/><Relationship Id="rId42" Type="http://schemas.openxmlformats.org/officeDocument/2006/relationships/font" Target="fonts/OpenSans-boldItalic.fntdata"/><Relationship Id="rId41" Type="http://schemas.openxmlformats.org/officeDocument/2006/relationships/font" Target="fonts/OpenSans-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italic.fntdata"/><Relationship Id="rId10" Type="http://schemas.openxmlformats.org/officeDocument/2006/relationships/slide" Target="slides/slide4.xml"/><Relationship Id="rId32" Type="http://schemas.openxmlformats.org/officeDocument/2006/relationships/font" Target="fonts/Roboto-bold.fntdata"/><Relationship Id="rId13" Type="http://schemas.openxmlformats.org/officeDocument/2006/relationships/slide" Target="slides/slide7.xml"/><Relationship Id="rId35" Type="http://schemas.openxmlformats.org/officeDocument/2006/relationships/font" Target="fonts/Poppins-regular.fntdata"/><Relationship Id="rId12" Type="http://schemas.openxmlformats.org/officeDocument/2006/relationships/slide" Target="slides/slide6.xml"/><Relationship Id="rId34" Type="http://schemas.openxmlformats.org/officeDocument/2006/relationships/font" Target="fonts/Roboto-boldItalic.fntdata"/><Relationship Id="rId15" Type="http://schemas.openxmlformats.org/officeDocument/2006/relationships/slide" Target="slides/slide9.xml"/><Relationship Id="rId37" Type="http://schemas.openxmlformats.org/officeDocument/2006/relationships/font" Target="fonts/Poppins-italic.fntdata"/><Relationship Id="rId14" Type="http://schemas.openxmlformats.org/officeDocument/2006/relationships/slide" Target="slides/slide8.xml"/><Relationship Id="rId36" Type="http://schemas.openxmlformats.org/officeDocument/2006/relationships/font" Target="fonts/Poppins-bold.fntdata"/><Relationship Id="rId17" Type="http://schemas.openxmlformats.org/officeDocument/2006/relationships/slide" Target="slides/slide11.xml"/><Relationship Id="rId39" Type="http://schemas.openxmlformats.org/officeDocument/2006/relationships/font" Target="fonts/OpenSans-regular.fntdata"/><Relationship Id="rId16" Type="http://schemas.openxmlformats.org/officeDocument/2006/relationships/slide" Target="slides/slide10.xml"/><Relationship Id="rId38" Type="http://schemas.openxmlformats.org/officeDocument/2006/relationships/font" Target="fonts/Poppins-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7" name="Google Shape;1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h10bf2ac7a5dca776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h10bf2ac7a5dca776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10bf2ac7a5dca776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Ask Chris if we can go around the room and have everyone introduce themselves as we have two new members joining us tonight. </a:t>
            </a:r>
            <a:endParaRPr/>
          </a:p>
        </p:txBody>
      </p:sp>
      <p:sp>
        <p:nvSpPr>
          <p:cNvPr id="182" name="Google Shape;182;h10bf2ac7a5dca776_0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h2343d9a10513a08d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Tonight’s agenda will cover some community engagement updates on what has been done to date and what is coming up next; </a:t>
            </a:r>
            <a:endParaRPr/>
          </a:p>
          <a:p>
            <a:pPr indent="0" lvl="0" marL="0" rtl="0" algn="l">
              <a:lnSpc>
                <a:spcPct val="100000"/>
              </a:lnSpc>
              <a:spcBef>
                <a:spcPts val="0"/>
              </a:spcBef>
              <a:spcAft>
                <a:spcPts val="0"/>
              </a:spcAft>
              <a:buSzPts val="1100"/>
              <a:buNone/>
            </a:pPr>
            <a:r>
              <a:rPr lang="en-US"/>
              <a:t>We will also share some highlights on the existing conditions pertaining to each element of the master plan;</a:t>
            </a:r>
            <a:endParaRPr/>
          </a:p>
          <a:p>
            <a:pPr indent="0" lvl="0" marL="0" rtl="0" algn="l">
              <a:lnSpc>
                <a:spcPct val="100000"/>
              </a:lnSpc>
              <a:spcBef>
                <a:spcPts val="0"/>
              </a:spcBef>
              <a:spcAft>
                <a:spcPts val="0"/>
              </a:spcAft>
              <a:buSzPts val="1100"/>
              <a:buNone/>
            </a:pPr>
            <a:r>
              <a:rPr lang="en-US"/>
              <a:t>After </a:t>
            </a:r>
            <a:r>
              <a:rPr lang="en-US"/>
              <a:t>listening</a:t>
            </a:r>
            <a:r>
              <a:rPr lang="en-US"/>
              <a:t> to that part of the presentation, we will do a visioning activity; and somewhere in the meeting tonight </a:t>
            </a:r>
            <a:r>
              <a:rPr lang="en-US"/>
              <a:t>we'll</a:t>
            </a:r>
            <a:r>
              <a:rPr lang="en-US"/>
              <a:t> set the master plan steering committee schedule for the </a:t>
            </a:r>
            <a:r>
              <a:rPr lang="en-US"/>
              <a:t>upcoming</a:t>
            </a:r>
            <a:r>
              <a:rPr lang="en-US"/>
              <a:t> months.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189" name="Google Shape;189;h2343d9a10513a08d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As part of the background information gathering phase of the Comprehensive Master Plan update, the consultant team of Barrett Planning Group and Kimley-Horn conducted virtual </a:t>
            </a:r>
            <a:r>
              <a:rPr b="1" lang="en-US">
                <a:solidFill>
                  <a:schemeClr val="dk1"/>
                </a:solidFill>
              </a:rPr>
              <a:t>interviews with Town staff</a:t>
            </a:r>
            <a:r>
              <a:rPr lang="en-US">
                <a:solidFill>
                  <a:schemeClr val="dk1"/>
                </a:solidFill>
              </a:rPr>
              <a:t> in July 2026. These virtual 1 hour sessions gathered local knowledge and perspectives on current conditions, recent changes, and emerging issues in Shrewsbury.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Also as part of this information gathering phase, a </a:t>
            </a:r>
            <a:r>
              <a:rPr b="1" lang="en-US">
                <a:solidFill>
                  <a:schemeClr val="dk1"/>
                </a:solidFill>
              </a:rPr>
              <a:t>short survey </a:t>
            </a:r>
            <a:r>
              <a:rPr lang="en-US">
                <a:solidFill>
                  <a:schemeClr val="dk1"/>
                </a:solidFill>
              </a:rPr>
              <a:t>was developed and distributed to </a:t>
            </a:r>
            <a:r>
              <a:rPr b="1" lang="en-US">
                <a:solidFill>
                  <a:schemeClr val="dk1"/>
                </a:solidFill>
              </a:rPr>
              <a:t>town boards and committees</a:t>
            </a:r>
            <a:r>
              <a:rPr lang="en-US">
                <a:solidFill>
                  <a:schemeClr val="dk1"/>
                </a:solidFill>
              </a:rPr>
              <a:t> to provide input. In total, 21 members completed the survey representing 15 boards and committees. The short survey asked what members considered the board or committees major accomplishments over the past ten years, how has their work changed, what are the plans for the next ten years, how do they interact with the current (2016) master plan, and how is their area of work perceived by the Town administration? The general public? And if they have any issues getting things done?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We would like to thank everyone who took the time to share their insight with us.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Question of the Month</a:t>
            </a:r>
            <a:r>
              <a:rPr lang="en-US">
                <a:solidFill>
                  <a:schemeClr val="dk1"/>
                </a:solidFill>
              </a:rPr>
              <a:t> - every month we will post a new question on the Master Plan website to collect public input throughout the Master Plan process. Previous month’s questions will remain on the project webpage and left open for new responses in case community members miss a month or begin contributing later on in the planning process. The September question of the Month was </a:t>
            </a:r>
            <a:r>
              <a:rPr b="1" i="1" lang="en-US">
                <a:solidFill>
                  <a:schemeClr val="dk1"/>
                </a:solidFill>
              </a:rPr>
              <a:t>“In five words or less, what do you want the Master Plan to address?” </a:t>
            </a:r>
            <a:r>
              <a:rPr lang="en-US">
                <a:solidFill>
                  <a:schemeClr val="dk1"/>
                </a:solidFill>
              </a:rPr>
              <a:t>This question has received 57 responses to date and a summary of those responses will be available on the project webpage.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Also, a summary of the </a:t>
            </a:r>
            <a:r>
              <a:rPr b="1" lang="en-US">
                <a:solidFill>
                  <a:schemeClr val="dk1"/>
                </a:solidFill>
              </a:rPr>
              <a:t>24 Hours in Shrewsbury Map Challenge</a:t>
            </a:r>
            <a:r>
              <a:rPr lang="en-US">
                <a:solidFill>
                  <a:schemeClr val="dk1"/>
                </a:solidFill>
              </a:rPr>
              <a:t> that the MPSC members participated in at the last meeting will be available on the project webpage. This was the icebreaker activity that imagined that you had 24 hours to show a friend the best of Shrewsbury and asked where you would take them and why those places were special.</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Project webpage updates</a:t>
            </a:r>
            <a:r>
              <a:rPr lang="en-US">
                <a:solidFill>
                  <a:schemeClr val="dk1"/>
                </a:solidFill>
              </a:rPr>
              <a:t> - presentation slides from the last MPSC meeting.</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Spirit of Shrewsbury </a:t>
            </a:r>
            <a:r>
              <a:rPr lang="en-US">
                <a:solidFill>
                  <a:schemeClr val="dk1"/>
                </a:solidFill>
              </a:rPr>
              <a:t>- (Lisa to give a report on) … Approximately 75-100 people showed up at the table and engaged with Lisa and John from Kimley-Horn throughout the day; about 50 people engaged with the mapping activity and placed stickers. The table area had a large map of Shrewsbury and asked people to “place a sticker at locations of interest or concern”. The summary of comments from this event will also be available on the project webpage. </a:t>
            </a:r>
            <a:endParaRPr>
              <a:solidFill>
                <a:schemeClr val="dk1"/>
              </a:solidFill>
            </a:endParaRPr>
          </a:p>
          <a:p>
            <a:pPr indent="0" lvl="0" marL="0" rtl="0" algn="l">
              <a:lnSpc>
                <a:spcPct val="115000"/>
              </a:lnSpc>
              <a:spcBef>
                <a:spcPts val="0"/>
              </a:spcBef>
              <a:spcAft>
                <a:spcPts val="0"/>
              </a:spcAft>
              <a:buNone/>
            </a:pPr>
            <a:r>
              <a:t/>
            </a:r>
            <a:endParaRPr/>
          </a:p>
        </p:txBody>
      </p:sp>
      <p:sp>
        <p:nvSpPr>
          <p:cNvPr id="195" name="Google Shape;19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10c280fae5c3f70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October Question of the Month - </a:t>
            </a:r>
            <a:r>
              <a:rPr lang="en-US">
                <a:solidFill>
                  <a:schemeClr val="dk1"/>
                </a:solidFill>
              </a:rPr>
              <a:t>Tell us what you value about Shrewsbury and what you hope will remain part of the community as it grows and changes. This could be a place, a tradition, a service, a natural resource, a community quality, or something else that matters to you.</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i="1" lang="en-US">
                <a:solidFill>
                  <a:schemeClr val="dk1"/>
                </a:solidFill>
              </a:rPr>
              <a:t>What makes Shrewsbury special today, and what should we protect for the future?</a:t>
            </a:r>
            <a:endParaRPr b="1" i="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Homework → think about and answer this question in the next few days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Project webpage updates - </a:t>
            </a:r>
            <a:r>
              <a:rPr lang="en-US">
                <a:solidFill>
                  <a:schemeClr val="dk1"/>
                </a:solidFill>
              </a:rPr>
              <a:t>the summaries I just mentioned of interviews, short survey, September QoM, Shrewsbury Map Challenge Activity, as well as presentation slides from tonight’s meeting.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US">
                <a:solidFill>
                  <a:schemeClr val="dk1"/>
                </a:solidFill>
              </a:rPr>
              <a:t>Community Forum</a:t>
            </a:r>
            <a:r>
              <a:rPr lang="en-US">
                <a:solidFill>
                  <a:schemeClr val="dk1"/>
                </a:solidFill>
              </a:rPr>
              <a:t> - Discovery and Visioning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Set date and time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 So now you have a sense of what has been done so far for outreach and engagement and some things that are in the works. Think about other ways and places that you as committee members might like to go in the community to listen to people and get feedback to help inform the master plan. The consultant team </a:t>
            </a:r>
            <a:r>
              <a:rPr lang="en-US">
                <a:solidFill>
                  <a:schemeClr val="dk1"/>
                </a:solidFill>
              </a:rPr>
              <a:t>along</a:t>
            </a:r>
            <a:r>
              <a:rPr lang="en-US">
                <a:solidFill>
                  <a:schemeClr val="dk1"/>
                </a:solidFill>
              </a:rPr>
              <a:t> </a:t>
            </a:r>
            <a:r>
              <a:rPr lang="en-US">
                <a:solidFill>
                  <a:schemeClr val="dk1"/>
                </a:solidFill>
              </a:rPr>
              <a:t>with</a:t>
            </a:r>
            <a:r>
              <a:rPr lang="en-US">
                <a:solidFill>
                  <a:schemeClr val="dk1"/>
                </a:solidFill>
              </a:rPr>
              <a:t> town staff can help support your efforts with developing materials as needed. </a:t>
            </a:r>
            <a:endParaRPr>
              <a:solidFill>
                <a:schemeClr val="dk1"/>
              </a:solidFill>
            </a:endParaRPr>
          </a:p>
          <a:p>
            <a:pPr indent="0" lvl="0" marL="0" rtl="0" algn="l">
              <a:lnSpc>
                <a:spcPct val="115000"/>
              </a:lnSpc>
              <a:spcBef>
                <a:spcPts val="0"/>
              </a:spcBef>
              <a:spcAft>
                <a:spcPts val="0"/>
              </a:spcAft>
              <a:buNone/>
            </a:pPr>
            <a:r>
              <a:t/>
            </a:r>
            <a:endParaRPr/>
          </a:p>
        </p:txBody>
      </p:sp>
      <p:sp>
        <p:nvSpPr>
          <p:cNvPr id="205" name="Google Shape;205;h10c280fae5c3f70b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h245060f83a9041e4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We have prepared an overview of each element of the master plan highlighting a relevant data point or an action item that has been achieved since the 2016 plan. These lists are just to get you acquainted with some of the information in the inventory and assessment and is by no means exhaustive of all that will be contained in the report. The items noted with the symbol of a clipboard with a checklist on it, are recommendations from the 2016 Master Plan.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15" name="Google Shape;215;h245060f83a9041e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h245060f83a9041e4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h245060f83a9041e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US">
                <a:solidFill>
                  <a:schemeClr val="dk1"/>
                </a:solidFill>
              </a:rPr>
              <a:t>A stormwater utility was established in 2019</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In 2018, the Town purchased several large parcels belonging to Grafton State Hospital to use for agricultural preservation, open space, and active and passive recreation.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Provided continuing education for municipal staff about the identification, management, and removal of invasive plant species including a recommended planting guide developed in 2023; hosting events targeted at the removal of water chestnut;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h6f3cdad812030b7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h6f3cdad812030b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US">
                <a:solidFill>
                  <a:schemeClr val="dk1"/>
                </a:solidFill>
              </a:rPr>
              <a:t>and the declaration that the Asian Longhorn Beetle has been eradicated from Shrewsbury as of September 2026. (by DCR, MDAR and _____)</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Applied to and received state, federal and non-profit grants to preserve, protect, and enhance open space parcels - this included a $50,000 MassTrails grant to expand the trail around Jordan Pond (2022); $27,000 Local Hazard Mitigation Plan Planning Grant from FEMA (2025); $100,000 MVP 2.0 grant from ResilientMass (2026)</a:t>
            </a:r>
            <a:endParaRPr>
              <a:solidFill>
                <a:schemeClr val="dk1"/>
              </a:solidFill>
            </a:endParaRPr>
          </a:p>
          <a:p>
            <a:pPr indent="0" lvl="0" marL="457200" rtl="0" algn="l">
              <a:spcBef>
                <a:spcPts val="300"/>
              </a:spcBef>
              <a:spcAft>
                <a:spcPts val="0"/>
              </a:spcAft>
              <a:buNone/>
            </a:pPr>
            <a:r>
              <a:t/>
            </a:r>
            <a:endParaRPr>
              <a:solidFill>
                <a:schemeClr val="dk1"/>
              </a:solidFill>
            </a:endParaRPr>
          </a:p>
          <a:p>
            <a:pPr indent="0" lvl="0" marL="457200" rtl="0" algn="l">
              <a:spcBef>
                <a:spcPts val="300"/>
              </a:spcBef>
              <a:spcAft>
                <a:spcPts val="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h2343d9a10513a08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h2343d9a10513a0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300"/>
              </a:spcBef>
              <a:spcAft>
                <a:spcPts val="0"/>
              </a:spcAft>
              <a:buClr>
                <a:srgbClr val="007BA7"/>
              </a:buClr>
              <a:buSzPts val="1100"/>
              <a:buChar char="●"/>
            </a:pPr>
            <a:r>
              <a:rPr lang="en-US">
                <a:solidFill>
                  <a:schemeClr val="dk1"/>
                </a:solidFill>
              </a:rPr>
              <a:t>Adopted the Community Preservation Act (2020)</a:t>
            </a:r>
            <a:endParaRPr>
              <a:solidFill>
                <a:schemeClr val="dk1"/>
              </a:solidFill>
            </a:endParaRPr>
          </a:p>
          <a:p>
            <a:pPr indent="-298450" lvl="0" marL="457200" rtl="0" algn="l">
              <a:lnSpc>
                <a:spcPct val="115000"/>
              </a:lnSpc>
              <a:spcBef>
                <a:spcPts val="0"/>
              </a:spcBef>
              <a:spcAft>
                <a:spcPts val="0"/>
              </a:spcAft>
              <a:buClr>
                <a:srgbClr val="007BA7"/>
              </a:buClr>
              <a:buSzPts val="1100"/>
              <a:buChar char="●"/>
            </a:pPr>
            <a:r>
              <a:rPr lang="en-US">
                <a:solidFill>
                  <a:schemeClr val="dk1"/>
                </a:solidFill>
              </a:rPr>
              <a:t>Opened a newly-expanded Shrewsbury Public Library, providing more space to meet the changing library needs of the community</a:t>
            </a:r>
            <a:endParaRPr>
              <a:solidFill>
                <a:schemeClr val="dk1"/>
              </a:solidFill>
            </a:endParaRPr>
          </a:p>
          <a:p>
            <a:pPr indent="-298450" lvl="0" marL="457200" rtl="0" algn="l">
              <a:lnSpc>
                <a:spcPct val="115000"/>
              </a:lnSpc>
              <a:spcBef>
                <a:spcPts val="300"/>
              </a:spcBef>
              <a:spcAft>
                <a:spcPts val="0"/>
              </a:spcAft>
              <a:buClr>
                <a:srgbClr val="007BA7"/>
              </a:buClr>
              <a:buSzPts val="1100"/>
              <a:buChar char="●"/>
            </a:pPr>
            <a:r>
              <a:rPr lang="en-US">
                <a:solidFill>
                  <a:schemeClr val="dk1"/>
                </a:solidFill>
              </a:rPr>
              <a:t>No additional historic preservation protections have been adopted, nor have any additional historic resources been added to the Massachusetts Historical Commission’s statewide database of historic resources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h2343d9a10513a08d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h2343d9a10513a08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US">
                <a:solidFill>
                  <a:schemeClr val="dk1"/>
                </a:solidFill>
              </a:rPr>
              <a:t>New developments provide a variety of housing options to residents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Established an Affordable Housing Trust to fund and develop affordable housing (2021)*</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Amended the accessory dwelling unit bylaw to comply with new state regulations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The inclusionary zoning bylaw has not been updated*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Senior housing continues to be a concern among residents*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h2343d9a10513a08d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h2343d9a10513a08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US">
                <a:solidFill>
                  <a:schemeClr val="dk1"/>
                </a:solidFill>
              </a:rPr>
              <a:t>Satisfied the requirements of the new MBTA Communities law</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Several major sites were redeveloped including Spag’s and the Edgemere drive-in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Increased development led to resident concerns about infrastructure impacts and a two-year moratorium on the Lakeway and Route 20 overlay districts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h2343d9a10513a08d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h2343d9a10513a08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h2343d9a10513a08d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h2343d9a10513a08d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h2343d9a10513a08d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h2343d9a10513a08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US">
                <a:solidFill>
                  <a:schemeClr val="dk1"/>
                </a:solidFill>
              </a:rPr>
              <a:t>Over the past decade, the Town has devoted considerable capital funds to sewer expansion projects along route 20, opening up the area for commercial, industrial, and residential development.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The pandemic marked a shift in what industries were growing in Shrewsbury. Before the pandemic, most job growth occurred in Health Care and Social Assistance. However, post-pandemic job growth was led by Educational Services, Accommodation and Food Services, Retail, and Construction.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Shrewsbury’s 2016 Master Plan prioritized strengthening and enhancing the Town Center. This priority resulted in ongoing Town Center Revitalization efforts including several projects such as Town Center visioning, a parking study, creation of a Town Center Zoning District, public-private partnerships to redevelop 1-7 Maple Ave, updated wayfinding and branding, and a multimodal transportation study.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2343d9a10513a08d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h2343d9a10513a08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h2343d9a10513a08d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h2343d9a10513a08d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pc="8" sz="1050">
                <a:solidFill>
                  <a:srgbClr val="444746"/>
                </a:solidFill>
                <a:highlight>
                  <a:srgbClr val="FFFFFF"/>
                </a:highlight>
                <a:latin typeface="Roboto"/>
                <a:ea typeface="Roboto"/>
                <a:cs typeface="Roboto"/>
                <a:sym typeface="Roboto"/>
              </a:rPr>
              <a:t>overall enrollment and Oak Middle School and Shrewsbury High School exceeding building design capacity.</a:t>
            </a:r>
            <a:r>
              <a:rPr lang="en-US">
                <a:solidFill>
                  <a:schemeClr val="dk1"/>
                </a:solidFill>
              </a:rPr>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2016 Community Vision Feedback Activity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Large poster board; Miro board on the screen; each MPSC member should have a paper with the Vision Activity as well</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54" name="Google Shape;35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What is a Vision?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A Vision for a comprehensive plan helps paint a mental picture of what residents want their community to look and feel like in the future.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A vision statement is aspirational in nature, and it is a target for what the Master Plan’s goals and actions aim toward.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A vision also helps set a policy direction for the plan by conveying community values, community strengths to lean on, and community challenges to work to address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Shrewsbury has a community vision from its 2016 Master Plan that we can build on for this 2026 update.</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362" name="Google Shape;36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h245060f83a9041e4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Ask the MPSC Chair or someone else if they would like to volunteer to read the 2016 Vision out loud. </a:t>
            </a:r>
            <a:endParaRPr/>
          </a:p>
        </p:txBody>
      </p:sp>
      <p:sp>
        <p:nvSpPr>
          <p:cNvPr id="371" name="Google Shape;371;h245060f83a9041e4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fa032530d0_4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g3fa032530d0_4_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7" name="Google Shape;38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fa032530d0_4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3" name="Google Shape;413;g3fa032530d0_4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Open Sans"/>
                <a:ea typeface="Open Sans"/>
                <a:cs typeface="Open Sans"/>
                <a:sym typeface="Open Sans"/>
              </a:defRPr>
            </a:lvl1pPr>
            <a:lvl2pPr indent="-381000" lvl="1" marL="9144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p1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9" name="Google Shape;89;p1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2" name="Shape 92"/>
        <p:cNvGrpSpPr/>
        <p:nvPr/>
      </p:nvGrpSpPr>
      <p:grpSpPr>
        <a:xfrm>
          <a:off x="0" y="0"/>
          <a:ext cx="0" cy="0"/>
          <a:chOff x="0" y="0"/>
          <a:chExt cx="0" cy="0"/>
        </a:xfrm>
      </p:grpSpPr>
      <p:sp>
        <p:nvSpPr>
          <p:cNvPr id="93" name="Google Shape;93;p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Open Sans"/>
                <a:ea typeface="Open Sans"/>
                <a:cs typeface="Open Sans"/>
                <a:sym typeface="Open Sans"/>
              </a:defRPr>
            </a:lvl1pPr>
            <a:lvl2pPr indent="-381000" lvl="1" marL="914400" algn="l">
              <a:lnSpc>
                <a:spcPct val="90000"/>
              </a:lnSpc>
              <a:spcBef>
                <a:spcPts val="500"/>
              </a:spcBef>
              <a:spcAft>
                <a:spcPts val="0"/>
              </a:spcAft>
              <a:buClr>
                <a:schemeClr val="dk1"/>
              </a:buClr>
              <a:buSzPts val="2400"/>
              <a:buChar char="•"/>
              <a:defRPr>
                <a:latin typeface="Open Sans"/>
                <a:ea typeface="Open Sans"/>
                <a:cs typeface="Open Sans"/>
                <a:sym typeface="Open Sans"/>
              </a:defRPr>
            </a:lvl2pPr>
            <a:lvl3pPr indent="-355600" lvl="2" marL="1371600" algn="l">
              <a:lnSpc>
                <a:spcPct val="90000"/>
              </a:lnSpc>
              <a:spcBef>
                <a:spcPts val="500"/>
              </a:spcBef>
              <a:spcAft>
                <a:spcPts val="0"/>
              </a:spcAft>
              <a:buClr>
                <a:schemeClr val="dk1"/>
              </a:buClr>
              <a:buSzPts val="2000"/>
              <a:buChar char="•"/>
              <a:defRPr>
                <a:latin typeface="Open Sans"/>
                <a:ea typeface="Open Sans"/>
                <a:cs typeface="Open Sans"/>
                <a:sym typeface="Open Sans"/>
              </a:defRPr>
            </a:lvl3pPr>
            <a:lvl4pPr indent="-342900" lvl="3" marL="1828800" algn="l">
              <a:lnSpc>
                <a:spcPct val="90000"/>
              </a:lnSpc>
              <a:spcBef>
                <a:spcPts val="500"/>
              </a:spcBef>
              <a:spcAft>
                <a:spcPts val="0"/>
              </a:spcAft>
              <a:buClr>
                <a:schemeClr val="dk1"/>
              </a:buClr>
              <a:buSzPts val="1800"/>
              <a:buChar char="•"/>
              <a:defRPr>
                <a:latin typeface="Open Sans"/>
                <a:ea typeface="Open Sans"/>
                <a:cs typeface="Open Sans"/>
                <a:sym typeface="Open Sans"/>
              </a:defRPr>
            </a:lvl4pPr>
            <a:lvl5pPr indent="-342900" lvl="4" marL="2286000" algn="l">
              <a:lnSpc>
                <a:spcPct val="90000"/>
              </a:lnSpc>
              <a:spcBef>
                <a:spcPts val="500"/>
              </a:spcBef>
              <a:spcAft>
                <a:spcPts val="0"/>
              </a:spcAft>
              <a:buClr>
                <a:schemeClr val="dk1"/>
              </a:buClr>
              <a:buSzPts val="1800"/>
              <a:buChar char="•"/>
              <a:defRPr>
                <a:latin typeface="Open Sans"/>
                <a:ea typeface="Open Sans"/>
                <a:cs typeface="Open Sans"/>
                <a:sym typeface="Open Sans"/>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1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8" name="Shape 98"/>
        <p:cNvGrpSpPr/>
        <p:nvPr/>
      </p:nvGrpSpPr>
      <p:grpSpPr>
        <a:xfrm>
          <a:off x="0" y="0"/>
          <a:ext cx="0" cy="0"/>
          <a:chOff x="0" y="0"/>
          <a:chExt cx="0" cy="0"/>
        </a:xfrm>
      </p:grpSpPr>
      <p:sp>
        <p:nvSpPr>
          <p:cNvPr id="99" name="Google Shape;99;p1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Poppin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16"/>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01" name="Google Shape;101;p1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4" name="Shape 104"/>
        <p:cNvGrpSpPr/>
        <p:nvPr/>
      </p:nvGrpSpPr>
      <p:grpSpPr>
        <a:xfrm>
          <a:off x="0" y="0"/>
          <a:ext cx="0" cy="0"/>
          <a:chOff x="0" y="0"/>
          <a:chExt cx="0" cy="0"/>
        </a:xfrm>
      </p:grpSpPr>
      <p:sp>
        <p:nvSpPr>
          <p:cNvPr id="105" name="Google Shape;105;p1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17"/>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17"/>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1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1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1" name="Shape 111"/>
        <p:cNvGrpSpPr/>
        <p:nvPr/>
      </p:nvGrpSpPr>
      <p:grpSpPr>
        <a:xfrm>
          <a:off x="0" y="0"/>
          <a:ext cx="0" cy="0"/>
          <a:chOff x="0" y="0"/>
          <a:chExt cx="0" cy="0"/>
        </a:xfrm>
      </p:grpSpPr>
      <p:sp>
        <p:nvSpPr>
          <p:cNvPr id="112" name="Google Shape;112;p1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18"/>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18"/>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18"/>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p18"/>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1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1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 name="Shape 120"/>
        <p:cNvGrpSpPr/>
        <p:nvPr/>
      </p:nvGrpSpPr>
      <p:grpSpPr>
        <a:xfrm>
          <a:off x="0" y="0"/>
          <a:ext cx="0" cy="0"/>
          <a:chOff x="0" y="0"/>
          <a:chExt cx="0" cy="0"/>
        </a:xfrm>
      </p:grpSpPr>
      <p:sp>
        <p:nvSpPr>
          <p:cNvPr id="121" name="Google Shape;121;p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1"/>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21"/>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21"/>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2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2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22"/>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Poppin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2"/>
          <p:cNvSpPr/>
          <p:nvPr>
            <p:ph idx="2" type="pic"/>
          </p:nvPr>
        </p:nvSpPr>
        <p:spPr>
          <a:xfrm>
            <a:off x="5183188" y="987425"/>
            <a:ext cx="6172200" cy="4873500"/>
          </a:xfrm>
          <a:prstGeom prst="rect">
            <a:avLst/>
          </a:prstGeom>
          <a:noFill/>
          <a:ln>
            <a:noFill/>
          </a:ln>
        </p:spPr>
      </p:sp>
      <p:sp>
        <p:nvSpPr>
          <p:cNvPr id="139" name="Google Shape;139;p22"/>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2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2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23"/>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2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2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24"/>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24"/>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2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Poppins"/>
              <a:buNone/>
              <a:defRPr b="1" i="0" sz="4400" u="none" cap="none" strike="noStrike">
                <a:solidFill>
                  <a:schemeClr val="accent1"/>
                </a:solidFill>
                <a:latin typeface="Poppins"/>
                <a:ea typeface="Poppins"/>
                <a:cs typeface="Poppins"/>
                <a:sym typeface="Poppi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accent1"/>
              </a:buClr>
              <a:buSzPts val="4400"/>
              <a:buFont typeface="Poppins"/>
              <a:buNone/>
              <a:defRPr b="1" i="0" sz="4400" u="none" cap="none" strike="noStrike">
                <a:solidFill>
                  <a:schemeClr val="accent1"/>
                </a:solidFill>
                <a:latin typeface="Poppins"/>
                <a:ea typeface="Poppins"/>
                <a:cs typeface="Poppins"/>
                <a:sym typeface="Poppins"/>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2" name="Google Shape;82;p1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Open Sans"/>
                <a:ea typeface="Open Sans"/>
                <a:cs typeface="Open Sans"/>
                <a:sym typeface="Open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Open Sans"/>
                <a:ea typeface="Open Sans"/>
                <a:cs typeface="Open Sans"/>
                <a:sym typeface="Open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Open Sans"/>
                <a:ea typeface="Open Sans"/>
                <a:cs typeface="Open Sans"/>
                <a:sym typeface="Open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3" name="Google Shape;83;p1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4" name="Google Shape;84;p1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000" u="none" cap="none" strike="noStrike">
                <a:solidFill>
                  <a:srgbClr val="757575"/>
                </a:solidFill>
                <a:latin typeface="Open Sans"/>
                <a:ea typeface="Open Sans"/>
                <a:cs typeface="Open Sans"/>
                <a:sym typeface="Open Sans"/>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5" name="Google Shape;85;p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757575"/>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accent2"/>
              </a:buClr>
              <a:buSzPts val="2400"/>
              <a:buNone/>
            </a:pPr>
            <a:r>
              <a:rPr b="1" lang="en-US">
                <a:solidFill>
                  <a:schemeClr val="accent2"/>
                </a:solidFill>
                <a:latin typeface="Open Sans"/>
                <a:ea typeface="Open Sans"/>
                <a:cs typeface="Open Sans"/>
                <a:sym typeface="Open Sans"/>
              </a:rPr>
              <a:t>Master Plan Steering Committee Meeting</a:t>
            </a:r>
            <a:endParaRPr/>
          </a:p>
          <a:p>
            <a:pPr indent="0" lvl="0" marL="0" rtl="0" algn="ctr">
              <a:lnSpc>
                <a:spcPct val="90000"/>
              </a:lnSpc>
              <a:spcBef>
                <a:spcPts val="1000"/>
              </a:spcBef>
              <a:spcAft>
                <a:spcPts val="0"/>
              </a:spcAft>
              <a:buClr>
                <a:schemeClr val="dk1"/>
              </a:buClr>
              <a:buSzPts val="2400"/>
              <a:buNone/>
            </a:pPr>
            <a:r>
              <a:t/>
            </a:r>
            <a:endParaRPr>
              <a:solidFill>
                <a:schemeClr val="accent2"/>
              </a:solidFill>
              <a:latin typeface="Open Sans"/>
              <a:ea typeface="Open Sans"/>
              <a:cs typeface="Open Sans"/>
              <a:sym typeface="Open Sans"/>
            </a:endParaRPr>
          </a:p>
          <a:p>
            <a:pPr indent="0" lvl="0" marL="0" rtl="0" algn="ctr">
              <a:lnSpc>
                <a:spcPct val="90000"/>
              </a:lnSpc>
              <a:spcBef>
                <a:spcPts val="1000"/>
              </a:spcBef>
              <a:spcAft>
                <a:spcPts val="0"/>
              </a:spcAft>
              <a:buClr>
                <a:schemeClr val="dk1"/>
              </a:buClr>
              <a:buSzPts val="2400"/>
              <a:buNone/>
            </a:pPr>
            <a:r>
              <a:rPr lang="en-US">
                <a:latin typeface="Open Sans"/>
                <a:ea typeface="Open Sans"/>
                <a:cs typeface="Open Sans"/>
                <a:sym typeface="Open Sans"/>
              </a:rPr>
              <a:t>October 14</a:t>
            </a:r>
            <a:r>
              <a:rPr lang="en-US">
                <a:latin typeface="Open Sans"/>
                <a:ea typeface="Open Sans"/>
                <a:cs typeface="Open Sans"/>
                <a:sym typeface="Open Sans"/>
              </a:rPr>
              <a:t>, 2026</a:t>
            </a:r>
            <a:endParaRPr/>
          </a:p>
        </p:txBody>
      </p:sp>
      <p:sp>
        <p:nvSpPr>
          <p:cNvPr id="160" name="Google Shape;160;p25"/>
          <p:cNvSpPr txBox="1"/>
          <p:nvPr>
            <p:ph type="ctrTitle"/>
          </p:nvPr>
        </p:nvSpPr>
        <p:spPr>
          <a:xfrm>
            <a:off x="1243013" y="1122363"/>
            <a:ext cx="9705975"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Poppins"/>
              <a:buNone/>
            </a:pPr>
            <a:r>
              <a:rPr lang="en-US"/>
              <a:t>Shrewsbury Comprehensive Master Plan Update</a:t>
            </a:r>
            <a:endParaRPr/>
          </a:p>
        </p:txBody>
      </p:sp>
      <p:pic>
        <p:nvPicPr>
          <p:cNvPr id="161" name="Google Shape;161;p25"/>
          <p:cNvPicPr preferRelativeResize="0"/>
          <p:nvPr/>
        </p:nvPicPr>
        <p:blipFill rotWithShape="1">
          <a:blip r:embed="rId4">
            <a:alphaModFix/>
          </a:blip>
          <a:srcRect b="0" l="0" r="0" t="0"/>
          <a:stretch/>
        </p:blipFill>
        <p:spPr>
          <a:xfrm>
            <a:off x="10375106" y="4683918"/>
            <a:ext cx="1147763" cy="1147763"/>
          </a:xfrm>
          <a:prstGeom prst="rect">
            <a:avLst/>
          </a:prstGeom>
          <a:noFill/>
          <a:ln>
            <a:noFill/>
          </a:ln>
        </p:spPr>
      </p:pic>
      <p:pic>
        <p:nvPicPr>
          <p:cNvPr id="162" name="Google Shape;162;p25"/>
          <p:cNvPicPr preferRelativeResize="0"/>
          <p:nvPr/>
        </p:nvPicPr>
        <p:blipFill rotWithShape="1">
          <a:blip r:embed="rId5">
            <a:alphaModFix/>
          </a:blip>
          <a:srcRect b="0" l="0" r="0" t="0"/>
          <a:stretch/>
        </p:blipFill>
        <p:spPr>
          <a:xfrm>
            <a:off x="9536237" y="5735637"/>
            <a:ext cx="925638" cy="771365"/>
          </a:xfrm>
          <a:prstGeom prst="rect">
            <a:avLst/>
          </a:prstGeom>
          <a:noFill/>
          <a:ln>
            <a:noFill/>
          </a:ln>
        </p:spPr>
      </p:pic>
      <p:pic>
        <p:nvPicPr>
          <p:cNvPr id="163" name="Google Shape;163;p25"/>
          <p:cNvPicPr preferRelativeResize="0"/>
          <p:nvPr/>
        </p:nvPicPr>
        <p:blipFill rotWithShape="1">
          <a:blip r:embed="rId6">
            <a:alphaModFix/>
          </a:blip>
          <a:srcRect b="0" l="0" r="0" t="0"/>
          <a:stretch/>
        </p:blipFill>
        <p:spPr>
          <a:xfrm>
            <a:off x="10568176" y="6045680"/>
            <a:ext cx="1580773" cy="5310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167" name="Shape 167"/>
        <p:cNvGrpSpPr/>
        <p:nvPr/>
      </p:nvGrpSpPr>
      <p:grpSpPr>
        <a:xfrm>
          <a:off x="0" y="0"/>
          <a:ext cx="0" cy="0"/>
          <a:chOff x="0" y="0"/>
          <a:chExt cx="0" cy="0"/>
        </a:xfrm>
      </p:grpSpPr>
      <p:pic>
        <p:nvPicPr>
          <p:cNvPr id="168" name="Google Shape;168;p26" title="MapleAve_150 2026-07-19 (06).jpg"/>
          <p:cNvPicPr preferRelativeResize="0"/>
          <p:nvPr/>
        </p:nvPicPr>
        <p:blipFill rotWithShape="1">
          <a:blip r:embed="rId3">
            <a:alphaModFix/>
          </a:blip>
          <a:srcRect b="14295" l="0" r="0" t="11405"/>
          <a:stretch/>
        </p:blipFill>
        <p:spPr>
          <a:xfrm>
            <a:off x="0" y="0"/>
            <a:ext cx="12307425" cy="6858002"/>
          </a:xfrm>
          <a:prstGeom prst="rect">
            <a:avLst/>
          </a:prstGeom>
          <a:noFill/>
          <a:ln>
            <a:noFill/>
          </a:ln>
        </p:spPr>
      </p:pic>
      <p:sp>
        <p:nvSpPr>
          <p:cNvPr id="169" name="Google Shape;169;p2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solidFill>
                  <a:schemeClr val="lt1"/>
                </a:solidFill>
              </a:rPr>
              <a:t>Welcome!</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7"/>
          <p:cNvSpPr txBox="1"/>
          <p:nvPr>
            <p:ph type="title"/>
          </p:nvPr>
        </p:nvSpPr>
        <p:spPr>
          <a:xfrm>
            <a:off x="838200" y="1220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Introductions</a:t>
            </a:r>
            <a:endParaRPr b="1">
              <a:solidFill>
                <a:schemeClr val="accent5"/>
              </a:solidFill>
            </a:endParaRPr>
          </a:p>
        </p:txBody>
      </p:sp>
      <p:sp>
        <p:nvSpPr>
          <p:cNvPr id="175" name="Google Shape;175;p27"/>
          <p:cNvSpPr txBox="1"/>
          <p:nvPr>
            <p:ph idx="1" type="body"/>
          </p:nvPr>
        </p:nvSpPr>
        <p:spPr>
          <a:xfrm>
            <a:off x="954925" y="3029500"/>
            <a:ext cx="10515600" cy="3304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SzPts val="2800"/>
              <a:buNone/>
            </a:pPr>
            <a:r>
              <a:rPr b="1" lang="en-US" sz="2400">
                <a:solidFill>
                  <a:srgbClr val="1C4587"/>
                </a:solidFill>
              </a:rPr>
              <a:t>Consultant Team</a:t>
            </a:r>
            <a:endParaRPr b="1" sz="2400">
              <a:solidFill>
                <a:srgbClr val="1C4587"/>
              </a:solidFill>
            </a:endParaRPr>
          </a:p>
          <a:p>
            <a:pPr indent="0" lvl="0" marL="0" rtl="0" algn="l">
              <a:lnSpc>
                <a:spcPct val="115000"/>
              </a:lnSpc>
              <a:spcBef>
                <a:spcPts val="0"/>
              </a:spcBef>
              <a:spcAft>
                <a:spcPts val="0"/>
              </a:spcAft>
              <a:buSzPts val="2800"/>
              <a:buNone/>
            </a:pPr>
            <a:r>
              <a:rPr b="1" lang="en-US" sz="2200">
                <a:solidFill>
                  <a:srgbClr val="660000"/>
                </a:solidFill>
              </a:rPr>
              <a:t>Barrett Planning Group</a:t>
            </a:r>
            <a:endParaRPr b="1" sz="2200">
              <a:solidFill>
                <a:srgbClr val="660000"/>
              </a:solidFill>
            </a:endParaRPr>
          </a:p>
          <a:p>
            <a:pPr indent="0" lvl="0" marL="0" rtl="0" algn="l">
              <a:lnSpc>
                <a:spcPct val="115000"/>
              </a:lnSpc>
              <a:spcBef>
                <a:spcPts val="0"/>
              </a:spcBef>
              <a:spcAft>
                <a:spcPts val="0"/>
              </a:spcAft>
              <a:buSzPts val="2800"/>
              <a:buNone/>
            </a:pPr>
            <a:r>
              <a:rPr lang="en-US" sz="2200"/>
              <a:t>Judi Barrett</a:t>
            </a:r>
            <a:endParaRPr sz="2200"/>
          </a:p>
          <a:p>
            <a:pPr indent="0" lvl="0" marL="0" rtl="0" algn="l">
              <a:lnSpc>
                <a:spcPct val="115000"/>
              </a:lnSpc>
              <a:spcBef>
                <a:spcPts val="0"/>
              </a:spcBef>
              <a:spcAft>
                <a:spcPts val="0"/>
              </a:spcAft>
              <a:buSzPts val="2800"/>
              <a:buNone/>
            </a:pPr>
            <a:r>
              <a:rPr lang="en-US" sz="2200"/>
              <a:t>Jill Slankas</a:t>
            </a:r>
            <a:endParaRPr sz="2200"/>
          </a:p>
          <a:p>
            <a:pPr indent="0" lvl="0" marL="0" rtl="0" algn="l">
              <a:lnSpc>
                <a:spcPct val="115000"/>
              </a:lnSpc>
              <a:spcBef>
                <a:spcPts val="0"/>
              </a:spcBef>
              <a:spcAft>
                <a:spcPts val="0"/>
              </a:spcAft>
              <a:buSzPts val="2800"/>
              <a:buNone/>
            </a:pPr>
            <a:r>
              <a:rPr lang="en-US" sz="2200"/>
              <a:t>Laurel Mire</a:t>
            </a:r>
            <a:endParaRPr sz="2200"/>
          </a:p>
          <a:p>
            <a:pPr indent="0" lvl="0" marL="0" rtl="0" algn="l">
              <a:lnSpc>
                <a:spcPct val="115000"/>
              </a:lnSpc>
              <a:spcBef>
                <a:spcPts val="0"/>
              </a:spcBef>
              <a:spcAft>
                <a:spcPts val="0"/>
              </a:spcAft>
              <a:buSzPts val="2800"/>
              <a:buNone/>
            </a:pPr>
            <a:r>
              <a:t/>
            </a:r>
            <a:endParaRPr sz="2200"/>
          </a:p>
          <a:p>
            <a:pPr indent="0" lvl="0" marL="0" rtl="0" algn="l">
              <a:lnSpc>
                <a:spcPct val="115000"/>
              </a:lnSpc>
              <a:spcBef>
                <a:spcPts val="0"/>
              </a:spcBef>
              <a:spcAft>
                <a:spcPts val="0"/>
              </a:spcAft>
              <a:buSzPts val="2800"/>
              <a:buNone/>
            </a:pPr>
            <a:r>
              <a:rPr b="1" lang="en-US" sz="2200">
                <a:solidFill>
                  <a:srgbClr val="660000"/>
                </a:solidFill>
              </a:rPr>
              <a:t>Kimley-Horn</a:t>
            </a:r>
            <a:endParaRPr b="1" sz="2200">
              <a:solidFill>
                <a:srgbClr val="660000"/>
              </a:solidFill>
            </a:endParaRPr>
          </a:p>
          <a:p>
            <a:pPr indent="0" lvl="0" marL="0" rtl="0" algn="l">
              <a:lnSpc>
                <a:spcPct val="115000"/>
              </a:lnSpc>
              <a:spcBef>
                <a:spcPts val="0"/>
              </a:spcBef>
              <a:spcAft>
                <a:spcPts val="0"/>
              </a:spcAft>
              <a:buSzPts val="2800"/>
              <a:buNone/>
            </a:pPr>
            <a:r>
              <a:rPr lang="en-US" sz="2200"/>
              <a:t>Lisa Juan, PE</a:t>
            </a:r>
            <a:endParaRPr sz="2200"/>
          </a:p>
        </p:txBody>
      </p:sp>
      <p:pic>
        <p:nvPicPr>
          <p:cNvPr id="176" name="Google Shape;176;p27"/>
          <p:cNvPicPr preferRelativeResize="0"/>
          <p:nvPr/>
        </p:nvPicPr>
        <p:blipFill rotWithShape="1">
          <a:blip r:embed="rId4">
            <a:alphaModFix/>
          </a:blip>
          <a:srcRect b="0" l="0" r="0" t="0"/>
          <a:stretch/>
        </p:blipFill>
        <p:spPr>
          <a:xfrm>
            <a:off x="9457575" y="3499562"/>
            <a:ext cx="1750975" cy="1459125"/>
          </a:xfrm>
          <a:prstGeom prst="rect">
            <a:avLst/>
          </a:prstGeom>
          <a:noFill/>
          <a:ln>
            <a:noFill/>
          </a:ln>
        </p:spPr>
      </p:pic>
      <p:pic>
        <p:nvPicPr>
          <p:cNvPr id="177" name="Google Shape;177;p27"/>
          <p:cNvPicPr preferRelativeResize="0"/>
          <p:nvPr/>
        </p:nvPicPr>
        <p:blipFill rotWithShape="1">
          <a:blip r:embed="rId5">
            <a:alphaModFix/>
          </a:blip>
          <a:srcRect b="0" l="0" r="0" t="0"/>
          <a:stretch/>
        </p:blipFill>
        <p:spPr>
          <a:xfrm>
            <a:off x="8909912" y="5377459"/>
            <a:ext cx="2846297" cy="956242"/>
          </a:xfrm>
          <a:prstGeom prst="rect">
            <a:avLst/>
          </a:prstGeom>
          <a:noFill/>
          <a:ln>
            <a:noFill/>
          </a:ln>
        </p:spPr>
      </p:pic>
      <p:sp>
        <p:nvSpPr>
          <p:cNvPr id="178" name="Google Shape;178;p27"/>
          <p:cNvSpPr txBox="1"/>
          <p:nvPr/>
        </p:nvSpPr>
        <p:spPr>
          <a:xfrm>
            <a:off x="954925" y="1187325"/>
            <a:ext cx="10041000" cy="172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2400">
                <a:solidFill>
                  <a:srgbClr val="073763"/>
                </a:solidFill>
                <a:latin typeface="Open Sans"/>
                <a:ea typeface="Open Sans"/>
                <a:cs typeface="Open Sans"/>
                <a:sym typeface="Open Sans"/>
              </a:rPr>
              <a:t>Town of Shrewsbury</a:t>
            </a:r>
            <a:endParaRPr b="1" sz="2400">
              <a:solidFill>
                <a:srgbClr val="073763"/>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2200">
                <a:solidFill>
                  <a:srgbClr val="660000"/>
                </a:solidFill>
                <a:latin typeface="Open Sans"/>
                <a:ea typeface="Open Sans"/>
                <a:cs typeface="Open Sans"/>
                <a:sym typeface="Open Sans"/>
              </a:rPr>
              <a:t>Planning and Economic Development Department</a:t>
            </a:r>
            <a:endParaRPr b="1" sz="2200">
              <a:solidFill>
                <a:srgbClr val="660000"/>
              </a:solidFill>
              <a:latin typeface="Open Sans"/>
              <a:ea typeface="Open Sans"/>
              <a:cs typeface="Open Sans"/>
              <a:sym typeface="Open Sans"/>
            </a:endParaRPr>
          </a:p>
          <a:p>
            <a:pPr indent="0" lvl="0" marL="0" rtl="0" algn="l">
              <a:lnSpc>
                <a:spcPct val="115000"/>
              </a:lnSpc>
              <a:spcBef>
                <a:spcPts val="0"/>
              </a:spcBef>
              <a:spcAft>
                <a:spcPts val="0"/>
              </a:spcAft>
              <a:buNone/>
            </a:pPr>
            <a:r>
              <a:rPr lang="en-US" sz="2200">
                <a:solidFill>
                  <a:schemeClr val="dk1"/>
                </a:solidFill>
                <a:latin typeface="Open Sans"/>
                <a:ea typeface="Open Sans"/>
                <a:cs typeface="Open Sans"/>
                <a:sym typeface="Open Sans"/>
              </a:rPr>
              <a:t>Christopher McGoldrick, Director</a:t>
            </a:r>
            <a:endParaRPr sz="22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2200">
                <a:solidFill>
                  <a:schemeClr val="dk1"/>
                </a:solidFill>
                <a:latin typeface="Open Sans"/>
                <a:ea typeface="Open Sans"/>
                <a:cs typeface="Open Sans"/>
                <a:sym typeface="Open Sans"/>
              </a:rPr>
              <a:t>Louise O’Neill, Assistant Director</a:t>
            </a:r>
            <a:endParaRPr sz="2200">
              <a:solidFill>
                <a:schemeClr val="dk1"/>
              </a:solidFill>
              <a:latin typeface="Open Sans"/>
              <a:ea typeface="Open Sans"/>
              <a:cs typeface="Open Sans"/>
              <a:sym typeface="Open Sans"/>
            </a:endParaRPr>
          </a:p>
        </p:txBody>
      </p:sp>
      <p:pic>
        <p:nvPicPr>
          <p:cNvPr id="179" name="Google Shape;179;p27"/>
          <p:cNvPicPr preferRelativeResize="0"/>
          <p:nvPr/>
        </p:nvPicPr>
        <p:blipFill rotWithShape="1">
          <a:blip r:embed="rId6">
            <a:alphaModFix/>
          </a:blip>
          <a:srcRect b="0" l="0" r="0" t="0"/>
          <a:stretch/>
        </p:blipFill>
        <p:spPr>
          <a:xfrm>
            <a:off x="9503981" y="1422650"/>
            <a:ext cx="1658157" cy="16581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28"/>
          <p:cNvSpPr txBox="1"/>
          <p:nvPr>
            <p:ph type="title"/>
          </p:nvPr>
        </p:nvSpPr>
        <p:spPr>
          <a:xfrm>
            <a:off x="838200" y="1174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Introductions</a:t>
            </a:r>
            <a:endParaRPr b="1">
              <a:solidFill>
                <a:schemeClr val="accent5"/>
              </a:solidFill>
            </a:endParaRPr>
          </a:p>
        </p:txBody>
      </p:sp>
      <p:pic>
        <p:nvPicPr>
          <p:cNvPr id="185" name="Google Shape;185;p28"/>
          <p:cNvPicPr preferRelativeResize="0"/>
          <p:nvPr/>
        </p:nvPicPr>
        <p:blipFill rotWithShape="1">
          <a:blip r:embed="rId4">
            <a:alphaModFix/>
          </a:blip>
          <a:srcRect b="0" l="0" r="0" t="0"/>
          <a:stretch/>
        </p:blipFill>
        <p:spPr>
          <a:xfrm>
            <a:off x="9669100" y="232675"/>
            <a:ext cx="1095227" cy="1095201"/>
          </a:xfrm>
          <a:prstGeom prst="rect">
            <a:avLst/>
          </a:prstGeom>
          <a:noFill/>
          <a:ln>
            <a:noFill/>
          </a:ln>
        </p:spPr>
      </p:pic>
      <p:graphicFrame>
        <p:nvGraphicFramePr>
          <p:cNvPr id="186" name="Google Shape;186;p28"/>
          <p:cNvGraphicFramePr/>
          <p:nvPr/>
        </p:nvGraphicFramePr>
        <p:xfrm>
          <a:off x="952488" y="1613400"/>
          <a:ext cx="3000000" cy="3000000"/>
        </p:xfrm>
        <a:graphic>
          <a:graphicData uri="http://schemas.openxmlformats.org/drawingml/2006/table">
            <a:tbl>
              <a:tblPr>
                <a:noFill/>
                <a:tableStyleId>{0078BB5C-52A3-4835-9739-B214D5D860B6}</a:tableStyleId>
              </a:tblPr>
              <a:tblGrid>
                <a:gridCol w="3554350"/>
                <a:gridCol w="2657075"/>
                <a:gridCol w="1836550"/>
                <a:gridCol w="2610600"/>
              </a:tblGrid>
              <a:tr h="381000">
                <a:tc gridSpan="4">
                  <a:txBody>
                    <a:bodyPr/>
                    <a:lstStyle/>
                    <a:p>
                      <a:pPr indent="0" lvl="0" marL="0" rtl="0" algn="ctr">
                        <a:spcBef>
                          <a:spcPts val="0"/>
                        </a:spcBef>
                        <a:spcAft>
                          <a:spcPts val="0"/>
                        </a:spcAft>
                        <a:buNone/>
                      </a:pPr>
                      <a:r>
                        <a:rPr b="1" lang="en-US" sz="2000">
                          <a:solidFill>
                            <a:srgbClr val="073763"/>
                          </a:solidFill>
                          <a:latin typeface="Open Sans"/>
                          <a:ea typeface="Open Sans"/>
                          <a:cs typeface="Open Sans"/>
                          <a:sym typeface="Open Sans"/>
                        </a:rPr>
                        <a:t>Master Plan Steering Committee</a:t>
                      </a:r>
                      <a:endParaRPr b="1" sz="2000">
                        <a:solidFill>
                          <a:srgbClr val="073763"/>
                        </a:solidFill>
                        <a:latin typeface="Open Sans"/>
                        <a:ea typeface="Open Sans"/>
                        <a:cs typeface="Open Sans"/>
                        <a:sym typeface="Open Sans"/>
                      </a:endParaRPr>
                    </a:p>
                  </a:txBody>
                  <a:tcPr marT="91425" marB="91425" marR="91425" marL="91425"/>
                </a:tc>
                <a:tc hMerge="1"/>
                <a:tc hMerge="1"/>
                <a:tc hMerge="1"/>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Planning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Stephan Rodolakis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latin typeface="Open Sans"/>
                          <a:ea typeface="Open Sans"/>
                          <a:cs typeface="Open Sans"/>
                          <a:sym typeface="Open Sans"/>
                        </a:rPr>
                        <a:t>ZBA</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Fran Manella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School Committee</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Nicole Torres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Student Rep.</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800">
                          <a:latin typeface="Open Sans"/>
                          <a:ea typeface="Open Sans"/>
                          <a:cs typeface="Open Sans"/>
                          <a:sym typeface="Open Sans"/>
                        </a:rPr>
                        <a:t>Teja Mamidala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Finance Committee</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Vikram Chhabra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Doug Muzzy</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88100">
                <a:tc>
                  <a:txBody>
                    <a:bodyPr/>
                    <a:lstStyle/>
                    <a:p>
                      <a:pPr indent="0" lvl="0" marL="0" rtl="0" algn="l">
                        <a:spcBef>
                          <a:spcPts val="0"/>
                        </a:spcBef>
                        <a:spcAft>
                          <a:spcPts val="0"/>
                        </a:spcAft>
                        <a:buNone/>
                      </a:pPr>
                      <a:r>
                        <a:rPr b="1" lang="en-US" sz="1800">
                          <a:latin typeface="Open Sans"/>
                          <a:ea typeface="Open Sans"/>
                          <a:cs typeface="Open Sans"/>
                          <a:sym typeface="Open Sans"/>
                        </a:rPr>
                        <a:t>Select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Michelle Conlin</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Caroline Macomber</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Select Board</a:t>
                      </a:r>
                      <a:endParaRPr b="1"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lang="en-US" sz="1800">
                          <a:solidFill>
                            <a:schemeClr val="dk1"/>
                          </a:solidFill>
                          <a:latin typeface="Open Sans"/>
                          <a:ea typeface="Open Sans"/>
                          <a:cs typeface="Open Sans"/>
                          <a:sym typeface="Open Sans"/>
                        </a:rPr>
                        <a:t>Gregg Richards</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Leah Serafin Maroney</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Historic District Commission</a:t>
                      </a:r>
                      <a:endParaRPr b="1" sz="1800">
                        <a:latin typeface="Open Sans"/>
                        <a:ea typeface="Open Sans"/>
                        <a:cs typeface="Open Sans"/>
                        <a:sym typeface="Open San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US" sz="1800">
                          <a:solidFill>
                            <a:srgbClr val="222222"/>
                          </a:solidFill>
                          <a:highlight>
                            <a:srgbClr val="FFFFFF"/>
                          </a:highlight>
                          <a:latin typeface="Open Sans"/>
                          <a:ea typeface="Open Sans"/>
                          <a:cs typeface="Open Sans"/>
                          <a:sym typeface="Open Sans"/>
                        </a:rPr>
                        <a:t>Kris Gustafson</a:t>
                      </a:r>
                      <a:r>
                        <a:rPr lang="en-US" sz="1800">
                          <a:solidFill>
                            <a:schemeClr val="dk1"/>
                          </a:solidFill>
                          <a:latin typeface="Open Sans"/>
                          <a:ea typeface="Open Sans"/>
                          <a:cs typeface="Open Sans"/>
                          <a:sym typeface="Open Sans"/>
                        </a:rPr>
                        <a:t> </a:t>
                      </a:r>
                      <a:endParaRPr sz="1800">
                        <a:latin typeface="Open Sans"/>
                        <a:ea typeface="Open Sans"/>
                        <a:cs typeface="Open Sans"/>
                        <a:sym typeface="Open Sans"/>
                      </a:endParaRPr>
                    </a:p>
                  </a:txBody>
                  <a:tcPr marT="91425" marB="91425" marR="91425" marL="91425">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b="1" lang="en-US" sz="1800">
                          <a:solidFill>
                            <a:schemeClr val="dk1"/>
                          </a:solidFill>
                          <a:latin typeface="Open Sans"/>
                          <a:ea typeface="Open Sans"/>
                          <a:cs typeface="Open Sans"/>
                          <a:sym typeface="Open Sans"/>
                        </a:rPr>
                        <a:t>At-Large </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Shannon Wall</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Affordable Housing Trust</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Beth Casavant</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At-Large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Ken Griswold</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Shrewsbury Dev. Corp.</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Lee Abdella</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Alternate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Lawrence Ondovic</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l">
                        <a:spcBef>
                          <a:spcPts val="0"/>
                        </a:spcBef>
                        <a:spcAft>
                          <a:spcPts val="0"/>
                        </a:spcAft>
                        <a:buNone/>
                      </a:pPr>
                      <a:r>
                        <a:rPr b="1" lang="en-US" sz="1800">
                          <a:latin typeface="Open Sans"/>
                          <a:ea typeface="Open Sans"/>
                          <a:cs typeface="Open Sans"/>
                          <a:sym typeface="Open Sans"/>
                        </a:rPr>
                        <a:t>Conservation Commission</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Emily Petro</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US" sz="1800">
                          <a:latin typeface="Open Sans"/>
                          <a:ea typeface="Open Sans"/>
                          <a:cs typeface="Open Sans"/>
                          <a:sym typeface="Open Sans"/>
                        </a:rPr>
                        <a:t>Alternate</a:t>
                      </a:r>
                      <a:endParaRPr b="1"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dk1"/>
                          </a:solidFill>
                          <a:latin typeface="Open Sans"/>
                          <a:ea typeface="Open Sans"/>
                          <a:cs typeface="Open Sans"/>
                          <a:sym typeface="Open Sans"/>
                        </a:rPr>
                        <a:t>Kathleen Flynn</a:t>
                      </a:r>
                      <a:endParaRPr sz="1800">
                        <a:latin typeface="Open Sans"/>
                        <a:ea typeface="Open Sans"/>
                        <a:cs typeface="Open Sans"/>
                        <a:sym typeface="Open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190" name="Shape 190"/>
        <p:cNvGrpSpPr/>
        <p:nvPr/>
      </p:nvGrpSpPr>
      <p:grpSpPr>
        <a:xfrm>
          <a:off x="0" y="0"/>
          <a:ext cx="0" cy="0"/>
          <a:chOff x="0" y="0"/>
          <a:chExt cx="0" cy="0"/>
        </a:xfrm>
      </p:grpSpPr>
      <p:sp>
        <p:nvSpPr>
          <p:cNvPr id="191" name="Google Shape;191;p29"/>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t>Agenda</a:t>
            </a:r>
            <a:endParaRPr/>
          </a:p>
        </p:txBody>
      </p:sp>
      <p:sp>
        <p:nvSpPr>
          <p:cNvPr id="192" name="Google Shape;192;p29"/>
          <p:cNvSpPr txBox="1"/>
          <p:nvPr/>
        </p:nvSpPr>
        <p:spPr>
          <a:xfrm>
            <a:off x="5014125" y="1581513"/>
            <a:ext cx="6612600" cy="3109200"/>
          </a:xfrm>
          <a:prstGeom prst="rect">
            <a:avLst/>
          </a:prstGeom>
          <a:noFill/>
          <a:ln>
            <a:noFill/>
          </a:ln>
        </p:spPr>
        <p:txBody>
          <a:bodyPr anchorCtr="0" anchor="t" bIns="45700" lIns="91425" spcFirstLastPara="1" rIns="91425" wrap="square" tIns="45700">
            <a:spAutoFit/>
          </a:bodyPr>
          <a:lstStyle/>
          <a:p>
            <a:pPr indent="0" lvl="0" marL="0" rtl="0" algn="l">
              <a:lnSpc>
                <a:spcPct val="200000"/>
              </a:lnSpc>
              <a:spcBef>
                <a:spcPts val="0"/>
              </a:spcBef>
              <a:spcAft>
                <a:spcPts val="0"/>
              </a:spcAft>
              <a:buClr>
                <a:schemeClr val="dk1"/>
              </a:buClr>
              <a:buSzPts val="2800"/>
              <a:buFont typeface="Arial"/>
              <a:buNone/>
            </a:pPr>
            <a:r>
              <a:rPr b="1" lang="en-US" sz="2800">
                <a:solidFill>
                  <a:schemeClr val="dk2"/>
                </a:solidFill>
                <a:latin typeface="Open Sans"/>
                <a:ea typeface="Open Sans"/>
                <a:cs typeface="Open Sans"/>
                <a:sym typeface="Open Sans"/>
              </a:rPr>
              <a:t>Engagement Updates</a:t>
            </a:r>
            <a:endParaRPr b="1" sz="2800">
              <a:solidFill>
                <a:schemeClr val="accent2"/>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800"/>
              <a:buFont typeface="Arial"/>
              <a:buNone/>
            </a:pPr>
            <a:r>
              <a:rPr b="1" lang="en-US" sz="2800">
                <a:solidFill>
                  <a:schemeClr val="accent2"/>
                </a:solidFill>
                <a:latin typeface="Open Sans"/>
                <a:ea typeface="Open Sans"/>
                <a:cs typeface="Open Sans"/>
                <a:sym typeface="Open Sans"/>
              </a:rPr>
              <a:t>Inventory &amp; Assessment Highlights</a:t>
            </a:r>
            <a:endParaRPr b="1" sz="2800">
              <a:solidFill>
                <a:schemeClr val="accent2"/>
              </a:solidFill>
              <a:latin typeface="Open Sans"/>
              <a:ea typeface="Open Sans"/>
              <a:cs typeface="Open Sans"/>
              <a:sym typeface="Open Sans"/>
            </a:endParaRPr>
          </a:p>
          <a:p>
            <a:pPr indent="0" lvl="0" marL="0" marR="0" rtl="0" algn="l">
              <a:lnSpc>
                <a:spcPct val="200000"/>
              </a:lnSpc>
              <a:spcBef>
                <a:spcPts val="0"/>
              </a:spcBef>
              <a:spcAft>
                <a:spcPts val="0"/>
              </a:spcAft>
              <a:buNone/>
            </a:pPr>
            <a:r>
              <a:rPr b="1" lang="en-US" sz="2800">
                <a:solidFill>
                  <a:schemeClr val="accent3"/>
                </a:solidFill>
                <a:latin typeface="Open Sans"/>
                <a:ea typeface="Open Sans"/>
                <a:cs typeface="Open Sans"/>
                <a:sym typeface="Open Sans"/>
              </a:rPr>
              <a:t>Visioning Activity</a:t>
            </a:r>
            <a:endParaRPr b="1" i="0" sz="2800" u="none" cap="none" strike="noStrike">
              <a:solidFill>
                <a:schemeClr val="dk2"/>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800"/>
              <a:buFont typeface="Arial"/>
              <a:buNone/>
            </a:pPr>
            <a:r>
              <a:rPr b="1" lang="en-US" sz="2800">
                <a:solidFill>
                  <a:schemeClr val="accent5"/>
                </a:solidFill>
                <a:latin typeface="Open Sans"/>
                <a:ea typeface="Open Sans"/>
                <a:cs typeface="Open Sans"/>
                <a:sym typeface="Open Sans"/>
              </a:rPr>
              <a:t>Next Meeting</a:t>
            </a:r>
            <a:endParaRPr b="0" i="0" sz="1400" u="none" cap="none" strike="noStrike">
              <a:solidFill>
                <a:schemeClr val="accent5"/>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grpSp>
        <p:nvGrpSpPr>
          <p:cNvPr id="197" name="Google Shape;197;p30"/>
          <p:cNvGrpSpPr/>
          <p:nvPr/>
        </p:nvGrpSpPr>
        <p:grpSpPr>
          <a:xfrm>
            <a:off x="0" y="0"/>
            <a:ext cx="1047300" cy="6858150"/>
            <a:chOff x="0" y="0"/>
            <a:chExt cx="1047300" cy="6858150"/>
          </a:xfrm>
        </p:grpSpPr>
        <p:sp>
          <p:nvSpPr>
            <p:cNvPr id="198" name="Google Shape;198;p30"/>
            <p:cNvSpPr/>
            <p:nvPr/>
          </p:nvSpPr>
          <p:spPr>
            <a:xfrm>
              <a:off x="341200" y="271350"/>
              <a:ext cx="231000" cy="6586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199" name="Google Shape;199;p30"/>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
        <p:nvSpPr>
          <p:cNvPr id="200" name="Google Shape;200;p30"/>
          <p:cNvSpPr txBox="1"/>
          <p:nvPr/>
        </p:nvSpPr>
        <p:spPr>
          <a:xfrm>
            <a:off x="1197950" y="590325"/>
            <a:ext cx="59610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US" sz="2400">
                <a:solidFill>
                  <a:schemeClr val="accent1"/>
                </a:solidFill>
                <a:latin typeface="Poppins"/>
                <a:ea typeface="Poppins"/>
                <a:cs typeface="Poppins"/>
                <a:sym typeface="Poppins"/>
              </a:rPr>
              <a:t>COMMUNITY ENGAGEMENT UPDATES</a:t>
            </a:r>
            <a:endParaRPr b="1" sz="2400">
              <a:solidFill>
                <a:schemeClr val="accent1"/>
              </a:solidFill>
              <a:latin typeface="Poppins"/>
              <a:ea typeface="Poppins"/>
              <a:cs typeface="Poppins"/>
              <a:sym typeface="Poppins"/>
            </a:endParaRPr>
          </a:p>
        </p:txBody>
      </p:sp>
      <p:sp>
        <p:nvSpPr>
          <p:cNvPr id="201" name="Google Shape;201;p30"/>
          <p:cNvSpPr txBox="1"/>
          <p:nvPr/>
        </p:nvSpPr>
        <p:spPr>
          <a:xfrm>
            <a:off x="1047300" y="1107525"/>
            <a:ext cx="10659900" cy="115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dk2"/>
                </a:solidFill>
                <a:latin typeface="Poppins"/>
                <a:ea typeface="Poppins"/>
                <a:cs typeface="Poppins"/>
                <a:sym typeface="Poppins"/>
              </a:rPr>
              <a:t>What’s been done</a:t>
            </a:r>
            <a:endParaRPr b="1" sz="3600">
              <a:solidFill>
                <a:schemeClr val="dk2"/>
              </a:solidFill>
              <a:latin typeface="Poppins"/>
              <a:ea typeface="Poppins"/>
              <a:cs typeface="Poppins"/>
              <a:sym typeface="Poppins"/>
            </a:endParaRPr>
          </a:p>
        </p:txBody>
      </p:sp>
      <p:sp>
        <p:nvSpPr>
          <p:cNvPr id="202" name="Google Shape;202;p30"/>
          <p:cNvSpPr txBox="1"/>
          <p:nvPr>
            <p:ph idx="1" type="body"/>
          </p:nvPr>
        </p:nvSpPr>
        <p:spPr>
          <a:xfrm>
            <a:off x="1086750" y="1854450"/>
            <a:ext cx="10581000" cy="3747600"/>
          </a:xfrm>
          <a:prstGeom prst="rect">
            <a:avLst/>
          </a:prstGeom>
        </p:spPr>
        <p:txBody>
          <a:bodyPr anchorCtr="0" anchor="t" bIns="45700" lIns="91425" spcFirstLastPara="1" rIns="91425" wrap="square" tIns="45700">
            <a:noAutofit/>
          </a:bodyPr>
          <a:lstStyle/>
          <a:p>
            <a:pPr indent="-387350" lvl="0" marL="457200" rtl="0" algn="l">
              <a:lnSpc>
                <a:spcPct val="115000"/>
              </a:lnSpc>
              <a:spcBef>
                <a:spcPts val="300"/>
              </a:spcBef>
              <a:spcAft>
                <a:spcPts val="0"/>
              </a:spcAft>
              <a:buClr>
                <a:schemeClr val="accent2"/>
              </a:buClr>
              <a:buSzPts val="2500"/>
              <a:buFont typeface="Open Sans"/>
              <a:buChar char="●"/>
            </a:pPr>
            <a:r>
              <a:rPr lang="en-US" sz="2500"/>
              <a:t>Interviews with Town Staff</a:t>
            </a:r>
            <a:endParaRPr sz="2500"/>
          </a:p>
          <a:p>
            <a:pPr indent="-387350" lvl="0" marL="457200" rtl="0" algn="l">
              <a:lnSpc>
                <a:spcPct val="115000"/>
              </a:lnSpc>
              <a:spcBef>
                <a:spcPts val="0"/>
              </a:spcBef>
              <a:spcAft>
                <a:spcPts val="0"/>
              </a:spcAft>
              <a:buClr>
                <a:schemeClr val="accent2"/>
              </a:buClr>
              <a:buSzPts val="2500"/>
              <a:buChar char="●"/>
            </a:pPr>
            <a:r>
              <a:rPr lang="en-US" sz="2500"/>
              <a:t>Short Survey of Town Boards and Committees</a:t>
            </a:r>
            <a:endParaRPr sz="2500"/>
          </a:p>
          <a:p>
            <a:pPr indent="-387350" lvl="0" marL="457200" rtl="0" algn="l">
              <a:lnSpc>
                <a:spcPct val="115000"/>
              </a:lnSpc>
              <a:spcBef>
                <a:spcPts val="0"/>
              </a:spcBef>
              <a:spcAft>
                <a:spcPts val="0"/>
              </a:spcAft>
              <a:buClr>
                <a:schemeClr val="accent2"/>
              </a:buClr>
              <a:buSzPts val="2500"/>
              <a:buFont typeface="Open Sans"/>
              <a:buChar char="●"/>
            </a:pPr>
            <a:r>
              <a:rPr lang="en-US" sz="2500"/>
              <a:t>Question of the Month #1</a:t>
            </a:r>
            <a:endParaRPr sz="2500"/>
          </a:p>
          <a:p>
            <a:pPr indent="-387350" lvl="0" marL="457200" rtl="0" algn="l">
              <a:lnSpc>
                <a:spcPct val="115000"/>
              </a:lnSpc>
              <a:spcBef>
                <a:spcPts val="0"/>
              </a:spcBef>
              <a:spcAft>
                <a:spcPts val="0"/>
              </a:spcAft>
              <a:buClr>
                <a:schemeClr val="accent2"/>
              </a:buClr>
              <a:buSzPts val="2500"/>
              <a:buChar char="●"/>
            </a:pPr>
            <a:r>
              <a:rPr lang="en-US" sz="2500"/>
              <a:t>24-Hours in Shrewsbury Map Challenge Icebreaker</a:t>
            </a:r>
            <a:endParaRPr sz="2500"/>
          </a:p>
          <a:p>
            <a:pPr indent="-387350" lvl="0" marL="457200" rtl="0" algn="l">
              <a:lnSpc>
                <a:spcPct val="115000"/>
              </a:lnSpc>
              <a:spcBef>
                <a:spcPts val="0"/>
              </a:spcBef>
              <a:spcAft>
                <a:spcPts val="0"/>
              </a:spcAft>
              <a:buClr>
                <a:schemeClr val="accent2"/>
              </a:buClr>
              <a:buSzPts val="2500"/>
              <a:buChar char="●"/>
            </a:pPr>
            <a:r>
              <a:rPr lang="en-US" sz="2500"/>
              <a:t>Project Webpage Updates</a:t>
            </a:r>
            <a:endParaRPr sz="2500"/>
          </a:p>
          <a:p>
            <a:pPr indent="-387350" lvl="0" marL="457200" rtl="0" algn="l">
              <a:lnSpc>
                <a:spcPct val="115000"/>
              </a:lnSpc>
              <a:spcBef>
                <a:spcPts val="0"/>
              </a:spcBef>
              <a:spcAft>
                <a:spcPts val="0"/>
              </a:spcAft>
              <a:buClr>
                <a:schemeClr val="accent2"/>
              </a:buClr>
              <a:buSzPts val="2500"/>
              <a:buChar char="●"/>
            </a:pPr>
            <a:r>
              <a:rPr lang="en-US" sz="2500"/>
              <a:t>Spirit of Shrewsbury </a:t>
            </a:r>
            <a:endParaRPr sz="2500"/>
          </a:p>
          <a:p>
            <a:pPr indent="0" lvl="0" marL="0" rtl="0" algn="l">
              <a:lnSpc>
                <a:spcPct val="115000"/>
              </a:lnSpc>
              <a:spcBef>
                <a:spcPts val="300"/>
              </a:spcBef>
              <a:spcAft>
                <a:spcPts val="0"/>
              </a:spcAft>
              <a:buNone/>
            </a:pPr>
            <a:r>
              <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grpSp>
        <p:nvGrpSpPr>
          <p:cNvPr id="207" name="Google Shape;207;p31"/>
          <p:cNvGrpSpPr/>
          <p:nvPr/>
        </p:nvGrpSpPr>
        <p:grpSpPr>
          <a:xfrm>
            <a:off x="0" y="0"/>
            <a:ext cx="1047300" cy="6858150"/>
            <a:chOff x="0" y="0"/>
            <a:chExt cx="1047300" cy="6858150"/>
          </a:xfrm>
        </p:grpSpPr>
        <p:sp>
          <p:nvSpPr>
            <p:cNvPr id="208" name="Google Shape;208;p31"/>
            <p:cNvSpPr/>
            <p:nvPr/>
          </p:nvSpPr>
          <p:spPr>
            <a:xfrm>
              <a:off x="341200" y="271350"/>
              <a:ext cx="231000" cy="65868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09" name="Google Shape;209;p31"/>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
        <p:nvSpPr>
          <p:cNvPr id="210" name="Google Shape;210;p31"/>
          <p:cNvSpPr txBox="1"/>
          <p:nvPr/>
        </p:nvSpPr>
        <p:spPr>
          <a:xfrm>
            <a:off x="1197950" y="590325"/>
            <a:ext cx="59610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US" sz="2400">
                <a:solidFill>
                  <a:schemeClr val="accent1"/>
                </a:solidFill>
                <a:latin typeface="Poppins"/>
                <a:ea typeface="Poppins"/>
                <a:cs typeface="Poppins"/>
                <a:sym typeface="Poppins"/>
              </a:rPr>
              <a:t>COMMUNITY ENGAGEMENT UPDATES</a:t>
            </a:r>
            <a:endParaRPr b="1" sz="2400">
              <a:solidFill>
                <a:schemeClr val="accent1"/>
              </a:solidFill>
              <a:latin typeface="Poppins"/>
              <a:ea typeface="Poppins"/>
              <a:cs typeface="Poppins"/>
              <a:sym typeface="Poppins"/>
            </a:endParaRPr>
          </a:p>
        </p:txBody>
      </p:sp>
      <p:sp>
        <p:nvSpPr>
          <p:cNvPr id="211" name="Google Shape;211;p31"/>
          <p:cNvSpPr txBox="1"/>
          <p:nvPr/>
        </p:nvSpPr>
        <p:spPr>
          <a:xfrm>
            <a:off x="1309150" y="1555075"/>
            <a:ext cx="10659900" cy="115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dk2"/>
                </a:solidFill>
                <a:latin typeface="Poppins"/>
                <a:ea typeface="Poppins"/>
                <a:cs typeface="Poppins"/>
                <a:sym typeface="Poppins"/>
              </a:rPr>
              <a:t>What’s next</a:t>
            </a:r>
            <a:endParaRPr b="1" sz="3600">
              <a:solidFill>
                <a:schemeClr val="dk2"/>
              </a:solidFill>
              <a:latin typeface="Poppins"/>
              <a:ea typeface="Poppins"/>
              <a:cs typeface="Poppins"/>
              <a:sym typeface="Poppins"/>
            </a:endParaRPr>
          </a:p>
        </p:txBody>
      </p:sp>
      <p:sp>
        <p:nvSpPr>
          <p:cNvPr id="212" name="Google Shape;212;p31"/>
          <p:cNvSpPr txBox="1"/>
          <p:nvPr>
            <p:ph idx="1" type="body"/>
          </p:nvPr>
        </p:nvSpPr>
        <p:spPr>
          <a:xfrm>
            <a:off x="1197950" y="2336700"/>
            <a:ext cx="10581000" cy="2185200"/>
          </a:xfrm>
          <a:prstGeom prst="rect">
            <a:avLst/>
          </a:prstGeom>
        </p:spPr>
        <p:txBody>
          <a:bodyPr anchorCtr="0" anchor="t" bIns="45700" lIns="91425" spcFirstLastPara="1" rIns="91425" wrap="square" tIns="45700">
            <a:noAutofit/>
          </a:bodyPr>
          <a:lstStyle/>
          <a:p>
            <a:pPr indent="-387350" lvl="0" marL="457200" rtl="0" algn="l">
              <a:lnSpc>
                <a:spcPct val="115000"/>
              </a:lnSpc>
              <a:spcBef>
                <a:spcPts val="300"/>
              </a:spcBef>
              <a:spcAft>
                <a:spcPts val="0"/>
              </a:spcAft>
              <a:buClr>
                <a:schemeClr val="accent2"/>
              </a:buClr>
              <a:buSzPts val="2500"/>
              <a:buFont typeface="Open Sans"/>
              <a:buChar char="●"/>
            </a:pPr>
            <a:r>
              <a:rPr lang="en-US" sz="2500"/>
              <a:t>Question of the Month #2</a:t>
            </a:r>
            <a:endParaRPr sz="2500"/>
          </a:p>
          <a:p>
            <a:pPr indent="-387350" lvl="0" marL="457200" rtl="0" algn="l">
              <a:lnSpc>
                <a:spcPct val="115000"/>
              </a:lnSpc>
              <a:spcBef>
                <a:spcPts val="0"/>
              </a:spcBef>
              <a:spcAft>
                <a:spcPts val="0"/>
              </a:spcAft>
              <a:buClr>
                <a:schemeClr val="accent2"/>
              </a:buClr>
              <a:buSzPts val="2500"/>
              <a:buChar char="●"/>
            </a:pPr>
            <a:r>
              <a:rPr lang="en-US" sz="2500"/>
              <a:t>Project Webpage Updates</a:t>
            </a:r>
            <a:endParaRPr sz="2500"/>
          </a:p>
          <a:p>
            <a:pPr indent="-387350" lvl="0" marL="457200" rtl="0" algn="l">
              <a:lnSpc>
                <a:spcPct val="115000"/>
              </a:lnSpc>
              <a:spcBef>
                <a:spcPts val="0"/>
              </a:spcBef>
              <a:spcAft>
                <a:spcPts val="0"/>
              </a:spcAft>
              <a:buClr>
                <a:schemeClr val="accent2"/>
              </a:buClr>
              <a:buSzPts val="2500"/>
              <a:buChar char="●"/>
            </a:pPr>
            <a:r>
              <a:rPr lang="en-US" sz="2500"/>
              <a:t>Community Forum - Discovery &amp; Visioning</a:t>
            </a:r>
            <a:endParaRPr sz="2500"/>
          </a:p>
          <a:p>
            <a:pPr indent="0" lvl="0" marL="0" rtl="0" algn="l">
              <a:lnSpc>
                <a:spcPct val="115000"/>
              </a:lnSpc>
              <a:spcBef>
                <a:spcPts val="300"/>
              </a:spcBef>
              <a:spcAft>
                <a:spcPts val="0"/>
              </a:spcAft>
              <a:buNone/>
            </a:pPr>
            <a:r>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32"/>
          <p:cNvSpPr txBox="1"/>
          <p:nvPr>
            <p:ph type="title"/>
          </p:nvPr>
        </p:nvSpPr>
        <p:spPr>
          <a:xfrm>
            <a:off x="838200" y="885950"/>
            <a:ext cx="8213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2"/>
              </a:buClr>
              <a:buSzPts val="4400"/>
              <a:buFont typeface="Poppins"/>
              <a:buNone/>
            </a:pPr>
            <a:r>
              <a:rPr lang="en-US" sz="3600">
                <a:solidFill>
                  <a:schemeClr val="accent2"/>
                </a:solidFill>
              </a:rPr>
              <a:t>Overview</a:t>
            </a:r>
            <a:endParaRPr b="1" sz="3600">
              <a:solidFill>
                <a:schemeClr val="accent2"/>
              </a:solidFill>
            </a:endParaRPr>
          </a:p>
        </p:txBody>
      </p:sp>
      <p:sp>
        <p:nvSpPr>
          <p:cNvPr id="218" name="Google Shape;218;p32"/>
          <p:cNvSpPr txBox="1"/>
          <p:nvPr>
            <p:ph idx="1" type="body"/>
          </p:nvPr>
        </p:nvSpPr>
        <p:spPr>
          <a:xfrm>
            <a:off x="988375" y="1908400"/>
            <a:ext cx="10985100" cy="345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lang="en-US" sz="2400"/>
              <a:t>In this early stage of the Master Plan, Shrewsbury’s existing conditions are assessed in several areas: Land Use, Housing, Economic Development, Natural Resources, Open Space and Recreation, Historic and Cultural Resources, Community Services and Facilities (including Sustainability), and Transportation. These are typical components of municipal master plans prepared today.</a:t>
            </a:r>
            <a:endParaRPr/>
          </a:p>
        </p:txBody>
      </p:sp>
      <p:sp>
        <p:nvSpPr>
          <p:cNvPr id="219" name="Google Shape;219;p32"/>
          <p:cNvSpPr txBox="1"/>
          <p:nvPr>
            <p:ph type="title"/>
          </p:nvPr>
        </p:nvSpPr>
        <p:spPr>
          <a:xfrm>
            <a:off x="901550" y="271350"/>
            <a:ext cx="4706100" cy="9210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20" name="Google Shape;220;p32"/>
          <p:cNvSpPr txBox="1"/>
          <p:nvPr/>
        </p:nvSpPr>
        <p:spPr>
          <a:xfrm>
            <a:off x="1668225" y="5480625"/>
            <a:ext cx="9913800" cy="92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US" sz="2400">
                <a:solidFill>
                  <a:schemeClr val="dk1"/>
                </a:solidFill>
                <a:latin typeface="Open Sans"/>
                <a:ea typeface="Open Sans"/>
                <a:cs typeface="Open Sans"/>
                <a:sym typeface="Open Sans"/>
              </a:rPr>
              <a:t>Items marked with this symbol are recommendations from the 2016 Master Plan </a:t>
            </a:r>
            <a:endParaRPr b="1" i="1" sz="2400">
              <a:solidFill>
                <a:schemeClr val="dk1"/>
              </a:solidFill>
              <a:latin typeface="Open Sans"/>
              <a:ea typeface="Open Sans"/>
              <a:cs typeface="Open Sans"/>
              <a:sym typeface="Open Sans"/>
            </a:endParaRPr>
          </a:p>
        </p:txBody>
      </p:sp>
      <p:pic>
        <p:nvPicPr>
          <p:cNvPr id="221" name="Google Shape;221;p32" title="Shrewsbury Comprehensive Master Plan Update (1).png"/>
          <p:cNvPicPr preferRelativeResize="0"/>
          <p:nvPr/>
        </p:nvPicPr>
        <p:blipFill>
          <a:blip r:embed="rId4">
            <a:alphaModFix/>
          </a:blip>
          <a:stretch>
            <a:fillRect/>
          </a:stretch>
        </p:blipFill>
        <p:spPr>
          <a:xfrm rot="1193677">
            <a:off x="1188113" y="5630738"/>
            <a:ext cx="313325" cy="321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3"/>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27" name="Google Shape;227;p33"/>
          <p:cNvSpPr txBox="1"/>
          <p:nvPr>
            <p:ph idx="1" type="body"/>
          </p:nvPr>
        </p:nvSpPr>
        <p:spPr>
          <a:xfrm>
            <a:off x="980425" y="2496850"/>
            <a:ext cx="10581000" cy="4135500"/>
          </a:xfrm>
          <a:prstGeom prst="rect">
            <a:avLst/>
          </a:prstGeom>
        </p:spPr>
        <p:txBody>
          <a:bodyPr anchorCtr="0" anchor="t" bIns="45700" lIns="91425" spcFirstLastPara="1" rIns="91425" wrap="square" tIns="45700">
            <a:normAutofit/>
          </a:bodyPr>
          <a:lstStyle/>
          <a:p>
            <a:pPr indent="-387350" lvl="0" marL="457200" rtl="0" algn="l">
              <a:lnSpc>
                <a:spcPct val="100000"/>
              </a:lnSpc>
              <a:spcBef>
                <a:spcPts val="300"/>
              </a:spcBef>
              <a:spcAft>
                <a:spcPts val="0"/>
              </a:spcAft>
              <a:buClr>
                <a:schemeClr val="accent2"/>
              </a:buClr>
              <a:buSzPts val="2500"/>
              <a:buFont typeface="Open Sans"/>
              <a:buChar char="●"/>
            </a:pPr>
            <a:r>
              <a:rPr lang="en-US" sz="2500"/>
              <a:t>Established a stormwater utility fee to provide dedicated funding for stormwater management</a:t>
            </a:r>
            <a:endParaRPr sz="2500"/>
          </a:p>
          <a:p>
            <a:pPr indent="-387350" lvl="0" marL="457200" rtl="0" algn="l">
              <a:lnSpc>
                <a:spcPct val="100000"/>
              </a:lnSpc>
              <a:spcBef>
                <a:spcPts val="1000"/>
              </a:spcBef>
              <a:spcAft>
                <a:spcPts val="0"/>
              </a:spcAft>
              <a:buClr>
                <a:schemeClr val="accent2"/>
              </a:buClr>
              <a:buSzPts val="2500"/>
              <a:buFont typeface="Open Sans"/>
              <a:buChar char="●"/>
            </a:pPr>
            <a:r>
              <a:rPr lang="en-US" sz="2500"/>
              <a:t>Acquired parcels in the area of the former Grafton State Hospital adjacent to/in a Zone II aquifer recharge area </a:t>
            </a:r>
            <a:endParaRPr sz="2500"/>
          </a:p>
          <a:p>
            <a:pPr indent="-387350" lvl="0" marL="457200" rtl="0" algn="l">
              <a:lnSpc>
                <a:spcPct val="100000"/>
              </a:lnSpc>
              <a:spcBef>
                <a:spcPts val="1000"/>
              </a:spcBef>
              <a:spcAft>
                <a:spcPts val="1000"/>
              </a:spcAft>
              <a:buClr>
                <a:schemeClr val="accent2"/>
              </a:buClr>
              <a:buSzPts val="2500"/>
              <a:buFont typeface="Open Sans"/>
              <a:buChar char="●"/>
            </a:pPr>
            <a:r>
              <a:rPr lang="en-US" sz="2500"/>
              <a:t>Implemented several efforts to manage invasive species including development of a recommended planting guide and hosting regular water chestnut pulls</a:t>
            </a:r>
            <a:endParaRPr sz="2500"/>
          </a:p>
        </p:txBody>
      </p:sp>
      <p:sp>
        <p:nvSpPr>
          <p:cNvPr id="228" name="Google Shape;228;p33"/>
          <p:cNvSpPr txBox="1"/>
          <p:nvPr/>
        </p:nvSpPr>
        <p:spPr>
          <a:xfrm>
            <a:off x="901550" y="1174125"/>
            <a:ext cx="10659900" cy="115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Natural Resources and Open Space and Recreation</a:t>
            </a:r>
            <a:endParaRPr b="1" sz="3600">
              <a:solidFill>
                <a:schemeClr val="accent2"/>
              </a:solidFill>
              <a:latin typeface="Poppins"/>
              <a:ea typeface="Poppins"/>
              <a:cs typeface="Poppins"/>
              <a:sym typeface="Poppins"/>
            </a:endParaRPr>
          </a:p>
        </p:txBody>
      </p:sp>
      <p:pic>
        <p:nvPicPr>
          <p:cNvPr id="229" name="Google Shape;229;p33" title="Shrewsbury Comprehensive Master Plan Update (1).png"/>
          <p:cNvPicPr preferRelativeResize="0"/>
          <p:nvPr/>
        </p:nvPicPr>
        <p:blipFill>
          <a:blip r:embed="rId3">
            <a:alphaModFix/>
          </a:blip>
          <a:stretch>
            <a:fillRect/>
          </a:stretch>
        </p:blipFill>
        <p:spPr>
          <a:xfrm rot="1193677">
            <a:off x="5939338" y="3047888"/>
            <a:ext cx="313325" cy="321001"/>
          </a:xfrm>
          <a:prstGeom prst="rect">
            <a:avLst/>
          </a:prstGeom>
          <a:noFill/>
          <a:ln>
            <a:noFill/>
          </a:ln>
        </p:spPr>
      </p:pic>
      <p:pic>
        <p:nvPicPr>
          <p:cNvPr id="230" name="Google Shape;230;p33" title="Shrewsbury Comprehensive Master Plan Update (1).png"/>
          <p:cNvPicPr preferRelativeResize="0"/>
          <p:nvPr/>
        </p:nvPicPr>
        <p:blipFill>
          <a:blip r:embed="rId3">
            <a:alphaModFix/>
          </a:blip>
          <a:stretch>
            <a:fillRect/>
          </a:stretch>
        </p:blipFill>
        <p:spPr>
          <a:xfrm rot="1193677">
            <a:off x="8302350" y="3890412"/>
            <a:ext cx="313325" cy="321001"/>
          </a:xfrm>
          <a:prstGeom prst="rect">
            <a:avLst/>
          </a:prstGeom>
          <a:noFill/>
          <a:ln>
            <a:noFill/>
          </a:ln>
        </p:spPr>
      </p:pic>
      <p:pic>
        <p:nvPicPr>
          <p:cNvPr id="231" name="Google Shape;231;p33" title="Shrewsbury Comprehensive Master Plan Update (1).png"/>
          <p:cNvPicPr preferRelativeResize="0"/>
          <p:nvPr/>
        </p:nvPicPr>
        <p:blipFill>
          <a:blip r:embed="rId3">
            <a:alphaModFix/>
          </a:blip>
          <a:stretch>
            <a:fillRect/>
          </a:stretch>
        </p:blipFill>
        <p:spPr>
          <a:xfrm rot="1193677">
            <a:off x="5751575" y="5209213"/>
            <a:ext cx="313325" cy="321001"/>
          </a:xfrm>
          <a:prstGeom prst="rect">
            <a:avLst/>
          </a:prstGeom>
          <a:noFill/>
          <a:ln>
            <a:noFill/>
          </a:ln>
        </p:spPr>
      </p:pic>
      <p:grpSp>
        <p:nvGrpSpPr>
          <p:cNvPr id="232" name="Google Shape;232;p33"/>
          <p:cNvGrpSpPr/>
          <p:nvPr/>
        </p:nvGrpSpPr>
        <p:grpSpPr>
          <a:xfrm>
            <a:off x="0" y="0"/>
            <a:ext cx="1047300" cy="6858150"/>
            <a:chOff x="0" y="0"/>
            <a:chExt cx="1047300" cy="6858150"/>
          </a:xfrm>
        </p:grpSpPr>
        <p:sp>
          <p:nvSpPr>
            <p:cNvPr id="233" name="Google Shape;233;p33"/>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34" name="Google Shape;234;p33"/>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4"/>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40" name="Google Shape;240;p34"/>
          <p:cNvSpPr txBox="1"/>
          <p:nvPr>
            <p:ph idx="1" type="body"/>
          </p:nvPr>
        </p:nvSpPr>
        <p:spPr>
          <a:xfrm>
            <a:off x="941000" y="2923075"/>
            <a:ext cx="10581000" cy="2601900"/>
          </a:xfrm>
          <a:prstGeom prst="rect">
            <a:avLst/>
          </a:prstGeom>
        </p:spPr>
        <p:txBody>
          <a:bodyPr anchorCtr="0" anchor="t" bIns="45700" lIns="91425" spcFirstLastPara="1" rIns="91425" wrap="square" tIns="45700">
            <a:normAutofit/>
          </a:bodyPr>
          <a:lstStyle/>
          <a:p>
            <a:pPr indent="-393700" lvl="0" marL="457200" rtl="0" algn="l">
              <a:lnSpc>
                <a:spcPct val="100000"/>
              </a:lnSpc>
              <a:spcBef>
                <a:spcPts val="300"/>
              </a:spcBef>
              <a:spcAft>
                <a:spcPts val="0"/>
              </a:spcAft>
              <a:buClr>
                <a:schemeClr val="accent2"/>
              </a:buClr>
              <a:buSzPts val="2600"/>
              <a:buFont typeface="Open Sans"/>
              <a:buChar char="●"/>
            </a:pPr>
            <a:r>
              <a:rPr lang="en-US" sz="2600"/>
              <a:t>Declaration that the Asian Longhorn Beetle has been eradicated from town in September, 2026</a:t>
            </a:r>
            <a:endParaRPr sz="2600"/>
          </a:p>
          <a:p>
            <a:pPr indent="0" lvl="0" marL="457200" rtl="0" algn="l">
              <a:lnSpc>
                <a:spcPct val="100000"/>
              </a:lnSpc>
              <a:spcBef>
                <a:spcPts val="1000"/>
              </a:spcBef>
              <a:spcAft>
                <a:spcPts val="0"/>
              </a:spcAft>
              <a:buNone/>
            </a:pPr>
            <a:r>
              <a:t/>
            </a:r>
            <a:endParaRPr sz="2600"/>
          </a:p>
          <a:p>
            <a:pPr indent="-393700" lvl="0" marL="457200" rtl="0" algn="l">
              <a:lnSpc>
                <a:spcPct val="100000"/>
              </a:lnSpc>
              <a:spcBef>
                <a:spcPts val="1000"/>
              </a:spcBef>
              <a:spcAft>
                <a:spcPts val="0"/>
              </a:spcAft>
              <a:buClr>
                <a:schemeClr val="accent2"/>
              </a:buClr>
              <a:buSzPts val="2600"/>
              <a:buFont typeface="Open Sans"/>
              <a:buChar char="●"/>
            </a:pPr>
            <a:r>
              <a:rPr lang="en-US" sz="2600"/>
              <a:t>Applied to and received state, federal and non-profit grants to preserve, protect, and enhance open space parcels</a:t>
            </a:r>
            <a:endParaRPr sz="2600"/>
          </a:p>
        </p:txBody>
      </p:sp>
      <p:sp>
        <p:nvSpPr>
          <p:cNvPr id="241" name="Google Shape;241;p34"/>
          <p:cNvSpPr txBox="1"/>
          <p:nvPr/>
        </p:nvSpPr>
        <p:spPr>
          <a:xfrm>
            <a:off x="901550" y="1174125"/>
            <a:ext cx="10659900" cy="115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Natural Resources and Open Space and Recreation (cont’d)</a:t>
            </a:r>
            <a:endParaRPr b="1" sz="3600">
              <a:solidFill>
                <a:schemeClr val="accent2"/>
              </a:solidFill>
              <a:latin typeface="Poppins"/>
              <a:ea typeface="Poppins"/>
              <a:cs typeface="Poppins"/>
              <a:sym typeface="Poppins"/>
            </a:endParaRPr>
          </a:p>
        </p:txBody>
      </p:sp>
      <p:pic>
        <p:nvPicPr>
          <p:cNvPr id="242" name="Google Shape;242;p34" title="Shrewsbury Comprehensive Master Plan Update (1).png"/>
          <p:cNvPicPr preferRelativeResize="0"/>
          <p:nvPr/>
        </p:nvPicPr>
        <p:blipFill>
          <a:blip r:embed="rId3">
            <a:alphaModFix/>
          </a:blip>
          <a:stretch>
            <a:fillRect/>
          </a:stretch>
        </p:blipFill>
        <p:spPr>
          <a:xfrm rot="1193677">
            <a:off x="6292563" y="3460488"/>
            <a:ext cx="313325" cy="321001"/>
          </a:xfrm>
          <a:prstGeom prst="rect">
            <a:avLst/>
          </a:prstGeom>
          <a:noFill/>
          <a:ln>
            <a:noFill/>
          </a:ln>
        </p:spPr>
      </p:pic>
      <p:pic>
        <p:nvPicPr>
          <p:cNvPr id="243" name="Google Shape;243;p34" title="Shrewsbury Comprehensive Master Plan Update (1).png"/>
          <p:cNvPicPr preferRelativeResize="0"/>
          <p:nvPr/>
        </p:nvPicPr>
        <p:blipFill>
          <a:blip r:embed="rId3">
            <a:alphaModFix/>
          </a:blip>
          <a:stretch>
            <a:fillRect/>
          </a:stretch>
        </p:blipFill>
        <p:spPr>
          <a:xfrm rot="1193677">
            <a:off x="9414975" y="4896688"/>
            <a:ext cx="313325" cy="321001"/>
          </a:xfrm>
          <a:prstGeom prst="rect">
            <a:avLst/>
          </a:prstGeom>
          <a:noFill/>
          <a:ln>
            <a:noFill/>
          </a:ln>
        </p:spPr>
      </p:pic>
      <p:grpSp>
        <p:nvGrpSpPr>
          <p:cNvPr id="244" name="Google Shape;244;p34"/>
          <p:cNvGrpSpPr/>
          <p:nvPr/>
        </p:nvGrpSpPr>
        <p:grpSpPr>
          <a:xfrm>
            <a:off x="0" y="0"/>
            <a:ext cx="1047300" cy="6858150"/>
            <a:chOff x="0" y="0"/>
            <a:chExt cx="1047300" cy="6858150"/>
          </a:xfrm>
        </p:grpSpPr>
        <p:sp>
          <p:nvSpPr>
            <p:cNvPr id="245" name="Google Shape;245;p34"/>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46" name="Google Shape;246;p34"/>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5"/>
          <p:cNvSpPr txBox="1"/>
          <p:nvPr/>
        </p:nvSpPr>
        <p:spPr>
          <a:xfrm>
            <a:off x="980425" y="4618804"/>
            <a:ext cx="10715700" cy="14037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000"/>
              </a:spcAft>
              <a:buNone/>
            </a:pPr>
            <a:r>
              <a:rPr lang="en-US" sz="2400">
                <a:solidFill>
                  <a:schemeClr val="dk1"/>
                </a:solidFill>
                <a:latin typeface="Open Sans"/>
                <a:ea typeface="Open Sans"/>
                <a:cs typeface="Open Sans"/>
                <a:sym typeface="Open Sans"/>
              </a:rPr>
              <a:t>have been adopted, nor have any additional historic resources been added to the Massachusetts Historical Commission’s statewide database of historic resources</a:t>
            </a:r>
            <a:endParaRPr sz="2400">
              <a:solidFill>
                <a:schemeClr val="dk1"/>
              </a:solidFill>
              <a:latin typeface="Open Sans"/>
              <a:ea typeface="Open Sans"/>
              <a:cs typeface="Open Sans"/>
              <a:sym typeface="Open Sans"/>
            </a:endParaRPr>
          </a:p>
        </p:txBody>
      </p:sp>
      <p:sp>
        <p:nvSpPr>
          <p:cNvPr id="252" name="Google Shape;252;p35"/>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53" name="Google Shape;253;p35"/>
          <p:cNvSpPr txBox="1"/>
          <p:nvPr>
            <p:ph idx="1" type="body"/>
          </p:nvPr>
        </p:nvSpPr>
        <p:spPr>
          <a:xfrm>
            <a:off x="980425" y="2479600"/>
            <a:ext cx="7590000" cy="2337600"/>
          </a:xfrm>
          <a:prstGeom prst="rect">
            <a:avLst/>
          </a:prstGeom>
        </p:spPr>
        <p:txBody>
          <a:bodyPr anchorCtr="0" anchor="t" bIns="45700" lIns="91425" spcFirstLastPara="1" rIns="91425" wrap="square" tIns="45700">
            <a:normAutofit lnSpcReduction="10000"/>
          </a:bodyPr>
          <a:lstStyle/>
          <a:p>
            <a:pPr indent="-381000" lvl="0" marL="457200" rtl="0" algn="l">
              <a:lnSpc>
                <a:spcPct val="115000"/>
              </a:lnSpc>
              <a:spcBef>
                <a:spcPts val="300"/>
              </a:spcBef>
              <a:spcAft>
                <a:spcPts val="0"/>
              </a:spcAft>
              <a:buClr>
                <a:schemeClr val="accent2"/>
              </a:buClr>
              <a:buSzPts val="2400"/>
              <a:buFont typeface="Open Sans"/>
              <a:buChar char="●"/>
            </a:pPr>
            <a:r>
              <a:rPr lang="en-US" sz="2400"/>
              <a:t>Adopted the Community Preservation Act</a:t>
            </a:r>
            <a:endParaRPr sz="2400"/>
          </a:p>
          <a:p>
            <a:pPr indent="-381000" lvl="0" marL="457200" rtl="0" algn="l">
              <a:lnSpc>
                <a:spcPct val="115000"/>
              </a:lnSpc>
              <a:spcBef>
                <a:spcPts val="1000"/>
              </a:spcBef>
              <a:spcAft>
                <a:spcPts val="0"/>
              </a:spcAft>
              <a:buClr>
                <a:schemeClr val="accent2"/>
              </a:buClr>
              <a:buSzPts val="2400"/>
              <a:buFont typeface="Open Sans"/>
              <a:buChar char="●"/>
            </a:pPr>
            <a:r>
              <a:rPr lang="en-US" sz="2400"/>
              <a:t>Opened a newly-expanded Shrewsbury Public Library, providing more space to meet the changing library needs of the community</a:t>
            </a:r>
            <a:endParaRPr sz="2400"/>
          </a:p>
          <a:p>
            <a:pPr indent="-381000" lvl="0" marL="457200" rtl="0" algn="l">
              <a:lnSpc>
                <a:spcPct val="115000"/>
              </a:lnSpc>
              <a:spcBef>
                <a:spcPts val="1000"/>
              </a:spcBef>
              <a:spcAft>
                <a:spcPts val="1000"/>
              </a:spcAft>
              <a:buClr>
                <a:schemeClr val="accent2"/>
              </a:buClr>
              <a:buSzPts val="2400"/>
              <a:buChar char="●"/>
            </a:pPr>
            <a:r>
              <a:rPr lang="en-US" sz="2400"/>
              <a:t>No additional historic preservation protections</a:t>
            </a:r>
            <a:endParaRPr sz="2400"/>
          </a:p>
        </p:txBody>
      </p:sp>
      <p:sp>
        <p:nvSpPr>
          <p:cNvPr id="254" name="Google Shape;254;p35"/>
          <p:cNvSpPr txBox="1"/>
          <p:nvPr/>
        </p:nvSpPr>
        <p:spPr>
          <a:xfrm>
            <a:off x="901550" y="1174125"/>
            <a:ext cx="77544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Historic and Cultural </a:t>
            </a:r>
            <a:endParaRPr b="1" sz="3600">
              <a:solidFill>
                <a:schemeClr val="accent2"/>
              </a:solidFill>
              <a:latin typeface="Poppins"/>
              <a:ea typeface="Poppins"/>
              <a:cs typeface="Poppins"/>
              <a:sym typeface="Poppins"/>
            </a:endParaRPr>
          </a:p>
          <a:p>
            <a:pPr indent="0" lvl="0" marL="0" rtl="0" algn="l">
              <a:spcBef>
                <a:spcPts val="0"/>
              </a:spcBef>
              <a:spcAft>
                <a:spcPts val="0"/>
              </a:spcAft>
              <a:buNone/>
            </a:pPr>
            <a:r>
              <a:rPr b="1" lang="en-US" sz="3600">
                <a:solidFill>
                  <a:schemeClr val="accent2"/>
                </a:solidFill>
                <a:latin typeface="Poppins"/>
                <a:ea typeface="Poppins"/>
                <a:cs typeface="Poppins"/>
                <a:sym typeface="Poppins"/>
              </a:rPr>
              <a:t>Resources</a:t>
            </a:r>
            <a:endParaRPr b="1" sz="3600">
              <a:solidFill>
                <a:schemeClr val="accent2"/>
              </a:solidFill>
              <a:latin typeface="Poppins"/>
              <a:ea typeface="Poppins"/>
              <a:cs typeface="Poppins"/>
              <a:sym typeface="Poppins"/>
            </a:endParaRPr>
          </a:p>
        </p:txBody>
      </p:sp>
      <p:pic>
        <p:nvPicPr>
          <p:cNvPr id="255" name="Google Shape;255;p35" title="Shrewsbury Comprehensive Master Plan Update (1).png"/>
          <p:cNvPicPr preferRelativeResize="0"/>
          <p:nvPr/>
        </p:nvPicPr>
        <p:blipFill>
          <a:blip r:embed="rId3">
            <a:alphaModFix/>
          </a:blip>
          <a:stretch>
            <a:fillRect/>
          </a:stretch>
        </p:blipFill>
        <p:spPr>
          <a:xfrm rot="1193677">
            <a:off x="7528800" y="2575400"/>
            <a:ext cx="313325" cy="321001"/>
          </a:xfrm>
          <a:prstGeom prst="rect">
            <a:avLst/>
          </a:prstGeom>
          <a:noFill/>
          <a:ln>
            <a:noFill/>
          </a:ln>
        </p:spPr>
      </p:pic>
      <p:pic>
        <p:nvPicPr>
          <p:cNvPr id="256" name="Google Shape;256;p35" title="Shrewsbury Comprehensive Master Plan Update (1).png"/>
          <p:cNvPicPr preferRelativeResize="0"/>
          <p:nvPr/>
        </p:nvPicPr>
        <p:blipFill>
          <a:blip r:embed="rId3">
            <a:alphaModFix/>
          </a:blip>
          <a:stretch>
            <a:fillRect/>
          </a:stretch>
        </p:blipFill>
        <p:spPr>
          <a:xfrm rot="1193677">
            <a:off x="5898838" y="5573800"/>
            <a:ext cx="313325" cy="321001"/>
          </a:xfrm>
          <a:prstGeom prst="rect">
            <a:avLst/>
          </a:prstGeom>
          <a:noFill/>
          <a:ln>
            <a:noFill/>
          </a:ln>
        </p:spPr>
      </p:pic>
      <p:grpSp>
        <p:nvGrpSpPr>
          <p:cNvPr id="257" name="Google Shape;257;p35"/>
          <p:cNvGrpSpPr/>
          <p:nvPr/>
        </p:nvGrpSpPr>
        <p:grpSpPr>
          <a:xfrm>
            <a:off x="0" y="0"/>
            <a:ext cx="1047300" cy="6858150"/>
            <a:chOff x="0" y="0"/>
            <a:chExt cx="1047300" cy="6858150"/>
          </a:xfrm>
        </p:grpSpPr>
        <p:sp>
          <p:nvSpPr>
            <p:cNvPr id="258" name="Google Shape;258;p35"/>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59" name="Google Shape;259;p35"/>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260" name="Google Shape;260;p35" title="ChurchRd_15 2026-06-10 (02).jpg"/>
          <p:cNvPicPr preferRelativeResize="0"/>
          <p:nvPr/>
        </p:nvPicPr>
        <p:blipFill rotWithShape="1">
          <a:blip r:embed="rId4">
            <a:alphaModFix/>
          </a:blip>
          <a:srcRect b="17116" l="0" r="0" t="4802"/>
          <a:stretch/>
        </p:blipFill>
        <p:spPr>
          <a:xfrm>
            <a:off x="8655950" y="834100"/>
            <a:ext cx="3536049" cy="368139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nvSpPr>
        <p:spPr>
          <a:xfrm>
            <a:off x="1047300" y="2118525"/>
            <a:ext cx="6214200" cy="21858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chemeClr val="accent2"/>
              </a:buClr>
              <a:buSzPts val="2400"/>
              <a:buChar char="●"/>
            </a:pPr>
            <a:r>
              <a:rPr lang="en-US" sz="2400">
                <a:solidFill>
                  <a:schemeClr val="dk1"/>
                </a:solidFill>
                <a:latin typeface="Open Sans"/>
                <a:ea typeface="Open Sans"/>
                <a:cs typeface="Open Sans"/>
                <a:sym typeface="Open Sans"/>
              </a:rPr>
              <a:t>New developments provide a variety of housing options to residents</a:t>
            </a:r>
            <a:endParaRPr sz="2400">
              <a:solidFill>
                <a:schemeClr val="dk1"/>
              </a:solidFill>
              <a:latin typeface="Open Sans"/>
              <a:ea typeface="Open Sans"/>
              <a:cs typeface="Open Sans"/>
              <a:sym typeface="Open Sans"/>
            </a:endParaRPr>
          </a:p>
          <a:p>
            <a:pPr indent="-381000" lvl="0" marL="457200" rtl="0" algn="l">
              <a:spcBef>
                <a:spcPts val="1200"/>
              </a:spcBef>
              <a:spcAft>
                <a:spcPts val="1200"/>
              </a:spcAft>
              <a:buClr>
                <a:schemeClr val="accent2"/>
              </a:buClr>
              <a:buSzPts val="2400"/>
              <a:buFont typeface="Open Sans"/>
              <a:buChar char="●"/>
            </a:pPr>
            <a:r>
              <a:rPr lang="en-US" sz="2400">
                <a:solidFill>
                  <a:schemeClr val="dk1"/>
                </a:solidFill>
                <a:latin typeface="Open Sans"/>
                <a:ea typeface="Open Sans"/>
                <a:cs typeface="Open Sans"/>
                <a:sym typeface="Open Sans"/>
              </a:rPr>
              <a:t>Established an Affordable Housing Trust to fund and develop affordable housing</a:t>
            </a:r>
            <a:endParaRPr/>
          </a:p>
        </p:txBody>
      </p:sp>
      <p:sp>
        <p:nvSpPr>
          <p:cNvPr id="266" name="Google Shape;266;p36"/>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67" name="Google Shape;267;p36"/>
          <p:cNvSpPr txBox="1"/>
          <p:nvPr>
            <p:ph idx="1" type="body"/>
          </p:nvPr>
        </p:nvSpPr>
        <p:spPr>
          <a:xfrm>
            <a:off x="980425" y="3771700"/>
            <a:ext cx="10527000" cy="2469900"/>
          </a:xfrm>
          <a:prstGeom prst="rect">
            <a:avLst/>
          </a:prstGeom>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t/>
            </a:r>
            <a:endParaRPr sz="2400"/>
          </a:p>
          <a:p>
            <a:pPr indent="-381000" lvl="0" marL="457200" rtl="0" algn="l">
              <a:lnSpc>
                <a:spcPct val="100000"/>
              </a:lnSpc>
              <a:spcBef>
                <a:spcPts val="1200"/>
              </a:spcBef>
              <a:spcAft>
                <a:spcPts val="0"/>
              </a:spcAft>
              <a:buClr>
                <a:schemeClr val="accent2"/>
              </a:buClr>
              <a:buSzPts val="2400"/>
              <a:buFont typeface="Open Sans"/>
              <a:buChar char="●"/>
            </a:pPr>
            <a:r>
              <a:rPr lang="en-US" sz="2400"/>
              <a:t>Amended the accessory dwelling unit bylaw to comply with new state regulations</a:t>
            </a:r>
            <a:endParaRPr sz="2400"/>
          </a:p>
          <a:p>
            <a:pPr indent="-381000" lvl="0" marL="457200" rtl="0" algn="l">
              <a:lnSpc>
                <a:spcPct val="100000"/>
              </a:lnSpc>
              <a:spcBef>
                <a:spcPts val="1200"/>
              </a:spcBef>
              <a:spcAft>
                <a:spcPts val="0"/>
              </a:spcAft>
              <a:buClr>
                <a:schemeClr val="accent2"/>
              </a:buClr>
              <a:buSzPts val="2400"/>
              <a:buFont typeface="Open Sans"/>
              <a:buChar char="●"/>
            </a:pPr>
            <a:r>
              <a:rPr lang="en-US" sz="2400"/>
              <a:t>The inclusionary zoning bylaw has not been updated </a:t>
            </a:r>
            <a:endParaRPr sz="2400"/>
          </a:p>
          <a:p>
            <a:pPr indent="-381000" lvl="0" marL="457200" rtl="0" algn="l">
              <a:lnSpc>
                <a:spcPct val="100000"/>
              </a:lnSpc>
              <a:spcBef>
                <a:spcPts val="1200"/>
              </a:spcBef>
              <a:spcAft>
                <a:spcPts val="1200"/>
              </a:spcAft>
              <a:buClr>
                <a:schemeClr val="accent2"/>
              </a:buClr>
              <a:buSzPts val="2400"/>
              <a:buFont typeface="Open Sans"/>
              <a:buChar char="●"/>
            </a:pPr>
            <a:r>
              <a:rPr lang="en-US" sz="2400"/>
              <a:t>Senior housing continues to be a concern among residents</a:t>
            </a:r>
            <a:endParaRPr sz="2400"/>
          </a:p>
        </p:txBody>
      </p:sp>
      <p:sp>
        <p:nvSpPr>
          <p:cNvPr id="268" name="Google Shape;268;p36"/>
          <p:cNvSpPr txBox="1"/>
          <p:nvPr/>
        </p:nvSpPr>
        <p:spPr>
          <a:xfrm>
            <a:off x="901550" y="1174125"/>
            <a:ext cx="77544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Housing</a:t>
            </a:r>
            <a:endParaRPr b="1" sz="3600">
              <a:solidFill>
                <a:schemeClr val="accent2"/>
              </a:solidFill>
              <a:latin typeface="Poppins"/>
              <a:ea typeface="Poppins"/>
              <a:cs typeface="Poppins"/>
              <a:sym typeface="Poppins"/>
            </a:endParaRPr>
          </a:p>
        </p:txBody>
      </p:sp>
      <p:grpSp>
        <p:nvGrpSpPr>
          <p:cNvPr id="269" name="Google Shape;269;p36"/>
          <p:cNvGrpSpPr/>
          <p:nvPr/>
        </p:nvGrpSpPr>
        <p:grpSpPr>
          <a:xfrm>
            <a:off x="0" y="0"/>
            <a:ext cx="1047300" cy="6858150"/>
            <a:chOff x="0" y="0"/>
            <a:chExt cx="1047300" cy="6858150"/>
          </a:xfrm>
        </p:grpSpPr>
        <p:sp>
          <p:nvSpPr>
            <p:cNvPr id="270" name="Google Shape;270;p36"/>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71" name="Google Shape;271;p36"/>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272" name="Google Shape;272;p36" title="Shrewsbury Comprehensive Master Plan Update (1).png"/>
          <p:cNvPicPr preferRelativeResize="0"/>
          <p:nvPr/>
        </p:nvPicPr>
        <p:blipFill>
          <a:blip r:embed="rId3">
            <a:alphaModFix/>
          </a:blip>
          <a:stretch>
            <a:fillRect/>
          </a:stretch>
        </p:blipFill>
        <p:spPr>
          <a:xfrm rot="1193677">
            <a:off x="2818325" y="3882225"/>
            <a:ext cx="313325" cy="321001"/>
          </a:xfrm>
          <a:prstGeom prst="rect">
            <a:avLst/>
          </a:prstGeom>
          <a:noFill/>
          <a:ln>
            <a:noFill/>
          </a:ln>
        </p:spPr>
      </p:pic>
      <p:pic>
        <p:nvPicPr>
          <p:cNvPr id="273" name="Google Shape;273;p36" title="Shrewsbury Comprehensive Master Plan Update (1).png"/>
          <p:cNvPicPr preferRelativeResize="0"/>
          <p:nvPr/>
        </p:nvPicPr>
        <p:blipFill>
          <a:blip r:embed="rId3">
            <a:alphaModFix/>
          </a:blip>
          <a:stretch>
            <a:fillRect/>
          </a:stretch>
        </p:blipFill>
        <p:spPr>
          <a:xfrm rot="1193677">
            <a:off x="9075900" y="5246300"/>
            <a:ext cx="313325" cy="321001"/>
          </a:xfrm>
          <a:prstGeom prst="rect">
            <a:avLst/>
          </a:prstGeom>
          <a:noFill/>
          <a:ln>
            <a:noFill/>
          </a:ln>
        </p:spPr>
      </p:pic>
      <p:pic>
        <p:nvPicPr>
          <p:cNvPr id="274" name="Google Shape;274;p36" title="Shrewsbury Comprehensive Master Plan Update (1).png"/>
          <p:cNvPicPr preferRelativeResize="0"/>
          <p:nvPr/>
        </p:nvPicPr>
        <p:blipFill>
          <a:blip r:embed="rId3">
            <a:alphaModFix/>
          </a:blip>
          <a:stretch>
            <a:fillRect/>
          </a:stretch>
        </p:blipFill>
        <p:spPr>
          <a:xfrm rot="1193677">
            <a:off x="9939826" y="5769525"/>
            <a:ext cx="313325" cy="321001"/>
          </a:xfrm>
          <a:prstGeom prst="rect">
            <a:avLst/>
          </a:prstGeom>
          <a:noFill/>
          <a:ln>
            <a:noFill/>
          </a:ln>
        </p:spPr>
      </p:pic>
      <p:pic>
        <p:nvPicPr>
          <p:cNvPr id="275" name="Google Shape;275;p36" title="HarringtonAve_35 2026-10-05 (02).jpg"/>
          <p:cNvPicPr preferRelativeResize="0"/>
          <p:nvPr/>
        </p:nvPicPr>
        <p:blipFill>
          <a:blip r:embed="rId4">
            <a:alphaModFix/>
          </a:blip>
          <a:stretch>
            <a:fillRect/>
          </a:stretch>
        </p:blipFill>
        <p:spPr>
          <a:xfrm>
            <a:off x="7696673" y="652675"/>
            <a:ext cx="4495324" cy="3371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7"/>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81" name="Google Shape;281;p37"/>
          <p:cNvSpPr txBox="1"/>
          <p:nvPr>
            <p:ph idx="1" type="body"/>
          </p:nvPr>
        </p:nvSpPr>
        <p:spPr>
          <a:xfrm>
            <a:off x="980425" y="2118525"/>
            <a:ext cx="6281100" cy="4351500"/>
          </a:xfrm>
          <a:prstGeom prst="rect">
            <a:avLst/>
          </a:prstGeom>
        </p:spPr>
        <p:txBody>
          <a:bodyPr anchorCtr="0" anchor="t" bIns="45700" lIns="91425" spcFirstLastPara="1" rIns="91425" wrap="square" tIns="45700">
            <a:normAutofit/>
          </a:bodyPr>
          <a:lstStyle/>
          <a:p>
            <a:pPr indent="-381000" lvl="0" marL="457200" rtl="0" algn="l">
              <a:lnSpc>
                <a:spcPct val="115000"/>
              </a:lnSpc>
              <a:spcBef>
                <a:spcPts val="300"/>
              </a:spcBef>
              <a:spcAft>
                <a:spcPts val="0"/>
              </a:spcAft>
              <a:buClr>
                <a:schemeClr val="accent2"/>
              </a:buClr>
              <a:buSzPts val="2400"/>
              <a:buFont typeface="Open Sans"/>
              <a:buChar char="●"/>
            </a:pPr>
            <a:r>
              <a:rPr lang="en-US" sz="2400"/>
              <a:t>Satisfied the requirements of the new MBTA Communities law</a:t>
            </a:r>
            <a:endParaRPr sz="2400"/>
          </a:p>
          <a:p>
            <a:pPr indent="-381000" lvl="0" marL="457200" rtl="0" algn="l">
              <a:lnSpc>
                <a:spcPct val="115000"/>
              </a:lnSpc>
              <a:spcBef>
                <a:spcPts val="1000"/>
              </a:spcBef>
              <a:spcAft>
                <a:spcPts val="0"/>
              </a:spcAft>
              <a:buClr>
                <a:schemeClr val="accent2"/>
              </a:buClr>
              <a:buSzPts val="2400"/>
              <a:buFont typeface="Open Sans"/>
              <a:buChar char="●"/>
            </a:pPr>
            <a:r>
              <a:rPr lang="en-US" sz="2400"/>
              <a:t>Several major sites were redeveloped including Spag’s and the Edgemere drive-in</a:t>
            </a:r>
            <a:endParaRPr sz="2400"/>
          </a:p>
          <a:p>
            <a:pPr indent="-381000" lvl="0" marL="457200" rtl="0" algn="l">
              <a:lnSpc>
                <a:spcPct val="115000"/>
              </a:lnSpc>
              <a:spcBef>
                <a:spcPts val="1000"/>
              </a:spcBef>
              <a:spcAft>
                <a:spcPts val="1000"/>
              </a:spcAft>
              <a:buClr>
                <a:schemeClr val="accent2"/>
              </a:buClr>
              <a:buSzPts val="2400"/>
              <a:buFont typeface="Open Sans"/>
              <a:buChar char="●"/>
            </a:pPr>
            <a:r>
              <a:rPr lang="en-US" sz="2400"/>
              <a:t>Increased development led to resident concerns about infrastructure impacts and a two-year moratorium on the Lakeway and Route 20 overlay districts</a:t>
            </a:r>
            <a:endParaRPr/>
          </a:p>
        </p:txBody>
      </p:sp>
      <p:sp>
        <p:nvSpPr>
          <p:cNvPr id="282" name="Google Shape;282;p37"/>
          <p:cNvSpPr txBox="1"/>
          <p:nvPr/>
        </p:nvSpPr>
        <p:spPr>
          <a:xfrm>
            <a:off x="901550" y="1174125"/>
            <a:ext cx="52479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Land Use</a:t>
            </a:r>
            <a:endParaRPr b="1" sz="3600">
              <a:solidFill>
                <a:schemeClr val="accent2"/>
              </a:solidFill>
              <a:latin typeface="Poppins"/>
              <a:ea typeface="Poppins"/>
              <a:cs typeface="Poppins"/>
              <a:sym typeface="Poppins"/>
            </a:endParaRPr>
          </a:p>
        </p:txBody>
      </p:sp>
      <p:grpSp>
        <p:nvGrpSpPr>
          <p:cNvPr id="283" name="Google Shape;283;p37"/>
          <p:cNvGrpSpPr/>
          <p:nvPr/>
        </p:nvGrpSpPr>
        <p:grpSpPr>
          <a:xfrm>
            <a:off x="0" y="0"/>
            <a:ext cx="1047300" cy="6858150"/>
            <a:chOff x="0" y="0"/>
            <a:chExt cx="1047300" cy="6858150"/>
          </a:xfrm>
        </p:grpSpPr>
        <p:sp>
          <p:nvSpPr>
            <p:cNvPr id="284" name="Google Shape;284;p37"/>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85" name="Google Shape;285;p37"/>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286" name="Google Shape;286;p37" title="Town Hall.jpg"/>
          <p:cNvPicPr preferRelativeResize="0"/>
          <p:nvPr/>
        </p:nvPicPr>
        <p:blipFill rotWithShape="1">
          <a:blip r:embed="rId3">
            <a:alphaModFix/>
          </a:blip>
          <a:srcRect b="0" l="7798" r="7807" t="0"/>
          <a:stretch/>
        </p:blipFill>
        <p:spPr>
          <a:xfrm>
            <a:off x="7330425" y="2118525"/>
            <a:ext cx="4861573" cy="32402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292" name="Google Shape;292;p38"/>
          <p:cNvSpPr txBox="1"/>
          <p:nvPr>
            <p:ph idx="1" type="body"/>
          </p:nvPr>
        </p:nvSpPr>
        <p:spPr>
          <a:xfrm>
            <a:off x="980425" y="2118525"/>
            <a:ext cx="6315600" cy="3387600"/>
          </a:xfrm>
          <a:prstGeom prst="rect">
            <a:avLst/>
          </a:prstGeom>
        </p:spPr>
        <p:txBody>
          <a:bodyPr anchorCtr="0" anchor="t" bIns="45700" lIns="91425" spcFirstLastPara="1" rIns="91425" wrap="square" tIns="45700">
            <a:noAutofit/>
          </a:bodyPr>
          <a:lstStyle/>
          <a:p>
            <a:pPr indent="-381000" lvl="0" marL="457200" rtl="0" algn="l">
              <a:lnSpc>
                <a:spcPct val="115000"/>
              </a:lnSpc>
              <a:spcBef>
                <a:spcPts val="300"/>
              </a:spcBef>
              <a:spcAft>
                <a:spcPts val="0"/>
              </a:spcAft>
              <a:buClr>
                <a:schemeClr val="accent2"/>
              </a:buClr>
              <a:buSzPts val="2400"/>
              <a:buFont typeface="Open Sans"/>
              <a:buChar char="●"/>
            </a:pPr>
            <a:r>
              <a:rPr lang="en-US" sz="2400"/>
              <a:t>Following the completion of a Route 20 Corridor Master Plan Study, roadway improvements have received TIP funding</a:t>
            </a:r>
            <a:endParaRPr sz="2400"/>
          </a:p>
          <a:p>
            <a:pPr indent="-381000" lvl="0" marL="457200" rtl="0" algn="l">
              <a:lnSpc>
                <a:spcPct val="115000"/>
              </a:lnSpc>
              <a:spcBef>
                <a:spcPts val="1000"/>
              </a:spcBef>
              <a:spcAft>
                <a:spcPts val="1000"/>
              </a:spcAft>
              <a:buClr>
                <a:schemeClr val="accent2"/>
              </a:buClr>
              <a:buSzPts val="2400"/>
              <a:buFont typeface="Open Sans"/>
              <a:buChar char="●"/>
            </a:pPr>
            <a:r>
              <a:rPr lang="en-US" sz="2400"/>
              <a:t>A Complete Streets Grant supported the installation of sidewalks, curb ramps, crosswalks, and bike lanes along North Quinsigamond Avenue </a:t>
            </a:r>
            <a:endParaRPr sz="2400"/>
          </a:p>
        </p:txBody>
      </p:sp>
      <p:sp>
        <p:nvSpPr>
          <p:cNvPr id="293" name="Google Shape;293;p38"/>
          <p:cNvSpPr txBox="1"/>
          <p:nvPr/>
        </p:nvSpPr>
        <p:spPr>
          <a:xfrm>
            <a:off x="901550" y="1174125"/>
            <a:ext cx="77544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Transportation and Circulation</a:t>
            </a:r>
            <a:endParaRPr b="1" sz="3600">
              <a:solidFill>
                <a:schemeClr val="accent2"/>
              </a:solidFill>
              <a:latin typeface="Poppins"/>
              <a:ea typeface="Poppins"/>
              <a:cs typeface="Poppins"/>
              <a:sym typeface="Poppins"/>
            </a:endParaRPr>
          </a:p>
        </p:txBody>
      </p:sp>
      <p:grpSp>
        <p:nvGrpSpPr>
          <p:cNvPr id="294" name="Google Shape;294;p38"/>
          <p:cNvGrpSpPr/>
          <p:nvPr/>
        </p:nvGrpSpPr>
        <p:grpSpPr>
          <a:xfrm>
            <a:off x="0" y="0"/>
            <a:ext cx="1047300" cy="6858150"/>
            <a:chOff x="0" y="0"/>
            <a:chExt cx="1047300" cy="6858150"/>
          </a:xfrm>
        </p:grpSpPr>
        <p:sp>
          <p:nvSpPr>
            <p:cNvPr id="295" name="Google Shape;295;p38"/>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296" name="Google Shape;296;p38"/>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297" name="Google Shape;297;p38" title="Shrewsbury Comprehensive Master Plan Update (1).png"/>
          <p:cNvPicPr preferRelativeResize="0"/>
          <p:nvPr/>
        </p:nvPicPr>
        <p:blipFill>
          <a:blip r:embed="rId3">
            <a:alphaModFix/>
          </a:blip>
          <a:stretch>
            <a:fillRect/>
          </a:stretch>
        </p:blipFill>
        <p:spPr>
          <a:xfrm rot="1193677">
            <a:off x="2722263" y="3471725"/>
            <a:ext cx="313325" cy="321001"/>
          </a:xfrm>
          <a:prstGeom prst="rect">
            <a:avLst/>
          </a:prstGeom>
          <a:noFill/>
          <a:ln>
            <a:noFill/>
          </a:ln>
        </p:spPr>
      </p:pic>
      <p:pic>
        <p:nvPicPr>
          <p:cNvPr id="298" name="Google Shape;298;p38" title="Shrewsbury Comprehensive Master Plan Update (1).png"/>
          <p:cNvPicPr preferRelativeResize="0"/>
          <p:nvPr/>
        </p:nvPicPr>
        <p:blipFill>
          <a:blip r:embed="rId3">
            <a:alphaModFix/>
          </a:blip>
          <a:stretch>
            <a:fillRect/>
          </a:stretch>
        </p:blipFill>
        <p:spPr>
          <a:xfrm rot="1193677">
            <a:off x="5769213" y="5295075"/>
            <a:ext cx="313325" cy="321001"/>
          </a:xfrm>
          <a:prstGeom prst="rect">
            <a:avLst/>
          </a:prstGeom>
          <a:noFill/>
          <a:ln>
            <a:noFill/>
          </a:ln>
        </p:spPr>
      </p:pic>
      <p:pic>
        <p:nvPicPr>
          <p:cNvPr id="299" name="Google Shape;299;p38" title="Shrewsbury Comprehensive Master Plan Update (1).png"/>
          <p:cNvPicPr preferRelativeResize="0"/>
          <p:nvPr/>
        </p:nvPicPr>
        <p:blipFill>
          <a:blip r:embed="rId3">
            <a:alphaModFix/>
          </a:blip>
          <a:stretch>
            <a:fillRect/>
          </a:stretch>
        </p:blipFill>
        <p:spPr>
          <a:xfrm rot="1193677">
            <a:off x="9584071" y="4698675"/>
            <a:ext cx="313325" cy="321001"/>
          </a:xfrm>
          <a:prstGeom prst="rect">
            <a:avLst/>
          </a:prstGeom>
          <a:noFill/>
          <a:ln>
            <a:noFill/>
          </a:ln>
        </p:spPr>
      </p:pic>
      <p:pic>
        <p:nvPicPr>
          <p:cNvPr id="300" name="Google Shape;300;p38" title="Shrewsbury Comprehensive Master Plan Update (1).png"/>
          <p:cNvPicPr preferRelativeResize="0"/>
          <p:nvPr/>
        </p:nvPicPr>
        <p:blipFill>
          <a:blip r:embed="rId3">
            <a:alphaModFix/>
          </a:blip>
          <a:stretch>
            <a:fillRect/>
          </a:stretch>
        </p:blipFill>
        <p:spPr>
          <a:xfrm rot="1193677">
            <a:off x="8183626" y="5597025"/>
            <a:ext cx="313325" cy="321001"/>
          </a:xfrm>
          <a:prstGeom prst="rect">
            <a:avLst/>
          </a:prstGeom>
          <a:noFill/>
          <a:ln>
            <a:noFill/>
          </a:ln>
        </p:spPr>
      </p:pic>
      <p:pic>
        <p:nvPicPr>
          <p:cNvPr id="301" name="Google Shape;301;p38" title="New Sidewalks near N Quinsigamond Ave.jpeg"/>
          <p:cNvPicPr preferRelativeResize="0"/>
          <p:nvPr/>
        </p:nvPicPr>
        <p:blipFill rotWithShape="1">
          <a:blip r:embed="rId4">
            <a:alphaModFix/>
          </a:blip>
          <a:srcRect b="0" l="0" r="0" t="0"/>
          <a:stretch/>
        </p:blipFill>
        <p:spPr>
          <a:xfrm>
            <a:off x="7292750" y="2467500"/>
            <a:ext cx="4895974" cy="36719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9"/>
          <p:cNvSpPr txBox="1"/>
          <p:nvPr/>
        </p:nvSpPr>
        <p:spPr>
          <a:xfrm>
            <a:off x="980425" y="2600525"/>
            <a:ext cx="6585900" cy="25986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0"/>
              </a:spcBef>
              <a:spcAft>
                <a:spcPts val="0"/>
              </a:spcAft>
              <a:buClr>
                <a:schemeClr val="accent2"/>
              </a:buClr>
              <a:buSzPts val="2200"/>
              <a:buFont typeface="Open Sans"/>
              <a:buChar char="●"/>
            </a:pPr>
            <a:r>
              <a:rPr lang="en-US" sz="2200">
                <a:solidFill>
                  <a:schemeClr val="dk1"/>
                </a:solidFill>
                <a:latin typeface="Open Sans"/>
                <a:ea typeface="Open Sans"/>
                <a:cs typeface="Open Sans"/>
                <a:sym typeface="Open Sans"/>
              </a:rPr>
              <a:t>The Shrewsbury Police Department and Safe Routes to School efforts support safe travel education for elementary school students</a:t>
            </a:r>
            <a:endParaRPr sz="2200">
              <a:solidFill>
                <a:schemeClr val="dk1"/>
              </a:solidFill>
              <a:latin typeface="Open Sans"/>
              <a:ea typeface="Open Sans"/>
              <a:cs typeface="Open Sans"/>
              <a:sym typeface="Open Sans"/>
            </a:endParaRPr>
          </a:p>
          <a:p>
            <a:pPr indent="-368300" lvl="0" marL="457200" rtl="0" algn="l">
              <a:lnSpc>
                <a:spcPct val="115000"/>
              </a:lnSpc>
              <a:spcBef>
                <a:spcPts val="1000"/>
              </a:spcBef>
              <a:spcAft>
                <a:spcPts val="1000"/>
              </a:spcAft>
              <a:buClr>
                <a:schemeClr val="accent2"/>
              </a:buClr>
              <a:buSzPts val="2200"/>
              <a:buFont typeface="Open Sans"/>
              <a:buChar char="●"/>
            </a:pPr>
            <a:r>
              <a:rPr lang="en-US" sz="2200">
                <a:solidFill>
                  <a:schemeClr val="dk1"/>
                </a:solidFill>
                <a:latin typeface="Open Sans"/>
                <a:ea typeface="Open Sans"/>
                <a:cs typeface="Open Sans"/>
                <a:sym typeface="Open Sans"/>
              </a:rPr>
              <a:t>WRTA fixed-route service has not expanded but new microtransit and paratransit options offer more ways to get around</a:t>
            </a:r>
            <a:endParaRPr sz="2200">
              <a:latin typeface="Open Sans"/>
              <a:ea typeface="Open Sans"/>
              <a:cs typeface="Open Sans"/>
              <a:sym typeface="Open Sans"/>
            </a:endParaRPr>
          </a:p>
        </p:txBody>
      </p:sp>
      <p:sp>
        <p:nvSpPr>
          <p:cNvPr id="307" name="Google Shape;307;p39"/>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308" name="Google Shape;308;p39"/>
          <p:cNvSpPr txBox="1"/>
          <p:nvPr/>
        </p:nvSpPr>
        <p:spPr>
          <a:xfrm>
            <a:off x="901550" y="1174125"/>
            <a:ext cx="7754400" cy="142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Transportation and </a:t>
            </a:r>
            <a:endParaRPr b="1" sz="3600">
              <a:solidFill>
                <a:schemeClr val="accent2"/>
              </a:solidFill>
              <a:latin typeface="Poppins"/>
              <a:ea typeface="Poppins"/>
              <a:cs typeface="Poppins"/>
              <a:sym typeface="Poppins"/>
            </a:endParaRPr>
          </a:p>
          <a:p>
            <a:pPr indent="0" lvl="0" marL="0" rtl="0" algn="l">
              <a:spcBef>
                <a:spcPts val="0"/>
              </a:spcBef>
              <a:spcAft>
                <a:spcPts val="0"/>
              </a:spcAft>
              <a:buNone/>
            </a:pPr>
            <a:r>
              <a:rPr b="1" lang="en-US" sz="3600">
                <a:solidFill>
                  <a:schemeClr val="accent2"/>
                </a:solidFill>
                <a:latin typeface="Poppins"/>
                <a:ea typeface="Poppins"/>
                <a:cs typeface="Poppins"/>
                <a:sym typeface="Poppins"/>
              </a:rPr>
              <a:t>Circulation</a:t>
            </a:r>
            <a:endParaRPr b="1" sz="3600">
              <a:solidFill>
                <a:schemeClr val="accent2"/>
              </a:solidFill>
              <a:latin typeface="Poppins"/>
              <a:ea typeface="Poppins"/>
              <a:cs typeface="Poppins"/>
              <a:sym typeface="Poppins"/>
            </a:endParaRPr>
          </a:p>
        </p:txBody>
      </p:sp>
      <p:grpSp>
        <p:nvGrpSpPr>
          <p:cNvPr id="309" name="Google Shape;309;p39"/>
          <p:cNvGrpSpPr/>
          <p:nvPr/>
        </p:nvGrpSpPr>
        <p:grpSpPr>
          <a:xfrm>
            <a:off x="0" y="0"/>
            <a:ext cx="1047300" cy="6858150"/>
            <a:chOff x="0" y="0"/>
            <a:chExt cx="1047300" cy="6858150"/>
          </a:xfrm>
        </p:grpSpPr>
        <p:sp>
          <p:nvSpPr>
            <p:cNvPr id="310" name="Google Shape;310;p39"/>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11" name="Google Shape;311;p39"/>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312" name="Google Shape;312;p39" title="BostonTpke_193 2026-06-10 (01).jpg"/>
          <p:cNvPicPr preferRelativeResize="0"/>
          <p:nvPr/>
        </p:nvPicPr>
        <p:blipFill rotWithShape="1">
          <a:blip r:embed="rId3">
            <a:alphaModFix/>
          </a:blip>
          <a:srcRect b="0" l="0" r="0" t="0"/>
          <a:stretch/>
        </p:blipFill>
        <p:spPr>
          <a:xfrm>
            <a:off x="7566325" y="1174125"/>
            <a:ext cx="4625674" cy="3469256"/>
          </a:xfrm>
          <a:prstGeom prst="rect">
            <a:avLst/>
          </a:prstGeom>
          <a:noFill/>
          <a:ln>
            <a:noFill/>
          </a:ln>
        </p:spPr>
      </p:pic>
      <p:sp>
        <p:nvSpPr>
          <p:cNvPr id="313" name="Google Shape;313;p39"/>
          <p:cNvSpPr txBox="1"/>
          <p:nvPr/>
        </p:nvSpPr>
        <p:spPr>
          <a:xfrm>
            <a:off x="980425" y="5199125"/>
            <a:ext cx="9542400" cy="9126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300"/>
              </a:spcBef>
              <a:spcAft>
                <a:spcPts val="0"/>
              </a:spcAft>
              <a:buClr>
                <a:schemeClr val="accent2"/>
              </a:buClr>
              <a:buSzPts val="2200"/>
              <a:buFont typeface="Open Sans"/>
              <a:buChar char="●"/>
            </a:pPr>
            <a:r>
              <a:rPr lang="en-US" sz="2200">
                <a:solidFill>
                  <a:schemeClr val="dk1"/>
                </a:solidFill>
                <a:latin typeface="Open Sans"/>
                <a:ea typeface="Open Sans"/>
                <a:cs typeface="Open Sans"/>
                <a:sym typeface="Open Sans"/>
              </a:rPr>
              <a:t>Gaps in the sidewalk network continue to be a major concern among residents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0"/>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319" name="Google Shape;319;p40"/>
          <p:cNvSpPr txBox="1"/>
          <p:nvPr>
            <p:ph idx="1" type="body"/>
          </p:nvPr>
        </p:nvSpPr>
        <p:spPr>
          <a:xfrm>
            <a:off x="980425" y="2118525"/>
            <a:ext cx="6746400" cy="3080700"/>
          </a:xfrm>
          <a:prstGeom prst="rect">
            <a:avLst/>
          </a:prstGeom>
        </p:spPr>
        <p:txBody>
          <a:bodyPr anchorCtr="0" anchor="t" bIns="45700" lIns="91425" spcFirstLastPara="1" rIns="91425" wrap="square" tIns="45700">
            <a:noAutofit/>
          </a:bodyPr>
          <a:lstStyle/>
          <a:p>
            <a:pPr indent="-370840" lvl="0" marL="457200" rtl="0" algn="l">
              <a:lnSpc>
                <a:spcPct val="115000"/>
              </a:lnSpc>
              <a:spcBef>
                <a:spcPts val="0"/>
              </a:spcBef>
              <a:spcAft>
                <a:spcPts val="0"/>
              </a:spcAft>
              <a:buClr>
                <a:schemeClr val="accent2"/>
              </a:buClr>
              <a:buSzPts val="2240"/>
              <a:buFont typeface="Open Sans"/>
              <a:buChar char="●"/>
            </a:pPr>
            <a:r>
              <a:rPr lang="en-US" sz="2240"/>
              <a:t>Sewer expansion projects, particularly along Route 20, have supported development efforts</a:t>
            </a:r>
            <a:endParaRPr sz="2240"/>
          </a:p>
          <a:p>
            <a:pPr indent="-370840" lvl="0" marL="457200" rtl="0" algn="l">
              <a:lnSpc>
                <a:spcPct val="115000"/>
              </a:lnSpc>
              <a:spcBef>
                <a:spcPts val="1200"/>
              </a:spcBef>
              <a:spcAft>
                <a:spcPts val="1200"/>
              </a:spcAft>
              <a:buClr>
                <a:schemeClr val="accent2"/>
              </a:buClr>
              <a:buSzPts val="2240"/>
              <a:buFont typeface="Open Sans"/>
              <a:buChar char="●"/>
            </a:pPr>
            <a:r>
              <a:rPr lang="en-US" sz="2240"/>
              <a:t>Post-pandemic job growth has focused on the Educational Services, Accommodation and Food Services, Retail, and Construction industries</a:t>
            </a:r>
            <a:endParaRPr sz="2240"/>
          </a:p>
        </p:txBody>
      </p:sp>
      <p:sp>
        <p:nvSpPr>
          <p:cNvPr id="320" name="Google Shape;320;p40"/>
          <p:cNvSpPr txBox="1"/>
          <p:nvPr/>
        </p:nvSpPr>
        <p:spPr>
          <a:xfrm>
            <a:off x="901550" y="1174125"/>
            <a:ext cx="77544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Economic Development</a:t>
            </a:r>
            <a:endParaRPr b="1" sz="3600">
              <a:solidFill>
                <a:schemeClr val="accent2"/>
              </a:solidFill>
              <a:latin typeface="Poppins"/>
              <a:ea typeface="Poppins"/>
              <a:cs typeface="Poppins"/>
              <a:sym typeface="Poppins"/>
            </a:endParaRPr>
          </a:p>
        </p:txBody>
      </p:sp>
      <p:pic>
        <p:nvPicPr>
          <p:cNvPr id="321" name="Google Shape;321;p40" title="Shrewsbury Comprehensive Master Plan Update (1).png"/>
          <p:cNvPicPr preferRelativeResize="0"/>
          <p:nvPr/>
        </p:nvPicPr>
        <p:blipFill>
          <a:blip r:embed="rId3">
            <a:alphaModFix/>
          </a:blip>
          <a:stretch>
            <a:fillRect/>
          </a:stretch>
        </p:blipFill>
        <p:spPr>
          <a:xfrm rot="1193677">
            <a:off x="2536325" y="2973975"/>
            <a:ext cx="313325" cy="321001"/>
          </a:xfrm>
          <a:prstGeom prst="rect">
            <a:avLst/>
          </a:prstGeom>
          <a:noFill/>
          <a:ln>
            <a:noFill/>
          </a:ln>
        </p:spPr>
      </p:pic>
      <p:pic>
        <p:nvPicPr>
          <p:cNvPr id="322" name="Google Shape;322;p40" title="Shrewsbury Comprehensive Master Plan Update (1).png"/>
          <p:cNvPicPr preferRelativeResize="0"/>
          <p:nvPr/>
        </p:nvPicPr>
        <p:blipFill>
          <a:blip r:embed="rId3">
            <a:alphaModFix/>
          </a:blip>
          <a:stretch>
            <a:fillRect/>
          </a:stretch>
        </p:blipFill>
        <p:spPr>
          <a:xfrm rot="1193677">
            <a:off x="2940202" y="4708250"/>
            <a:ext cx="313325" cy="321001"/>
          </a:xfrm>
          <a:prstGeom prst="rect">
            <a:avLst/>
          </a:prstGeom>
          <a:noFill/>
          <a:ln>
            <a:noFill/>
          </a:ln>
        </p:spPr>
      </p:pic>
      <p:grpSp>
        <p:nvGrpSpPr>
          <p:cNvPr id="323" name="Google Shape;323;p40"/>
          <p:cNvGrpSpPr/>
          <p:nvPr/>
        </p:nvGrpSpPr>
        <p:grpSpPr>
          <a:xfrm>
            <a:off x="0" y="0"/>
            <a:ext cx="1047300" cy="6858150"/>
            <a:chOff x="0" y="0"/>
            <a:chExt cx="1047300" cy="6858150"/>
          </a:xfrm>
        </p:grpSpPr>
        <p:sp>
          <p:nvSpPr>
            <p:cNvPr id="324" name="Google Shape;324;p40"/>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25" name="Google Shape;325;p40"/>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326" name="Google Shape;326;p40" title="White City Shopping Center.jpeg"/>
          <p:cNvPicPr preferRelativeResize="0"/>
          <p:nvPr/>
        </p:nvPicPr>
        <p:blipFill rotWithShape="1">
          <a:blip r:embed="rId4">
            <a:alphaModFix/>
          </a:blip>
          <a:srcRect b="0" l="0" r="0" t="0"/>
          <a:stretch/>
        </p:blipFill>
        <p:spPr>
          <a:xfrm>
            <a:off x="7726825" y="1174133"/>
            <a:ext cx="4465178" cy="3348883"/>
          </a:xfrm>
          <a:prstGeom prst="rect">
            <a:avLst/>
          </a:prstGeom>
          <a:noFill/>
          <a:ln>
            <a:noFill/>
          </a:ln>
        </p:spPr>
      </p:pic>
      <p:sp>
        <p:nvSpPr>
          <p:cNvPr id="327" name="Google Shape;327;p40"/>
          <p:cNvSpPr txBox="1"/>
          <p:nvPr/>
        </p:nvSpPr>
        <p:spPr>
          <a:xfrm>
            <a:off x="980425" y="5072975"/>
            <a:ext cx="10527300" cy="1463100"/>
          </a:xfrm>
          <a:prstGeom prst="rect">
            <a:avLst/>
          </a:prstGeom>
          <a:noFill/>
          <a:ln>
            <a:noFill/>
          </a:ln>
        </p:spPr>
        <p:txBody>
          <a:bodyPr anchorCtr="0" anchor="t" bIns="91425" lIns="91425" spcFirstLastPara="1" rIns="91425" wrap="square" tIns="91425">
            <a:spAutoFit/>
          </a:bodyPr>
          <a:lstStyle/>
          <a:p>
            <a:pPr indent="-370840" lvl="0" marL="457200" rtl="0" algn="l">
              <a:lnSpc>
                <a:spcPct val="115000"/>
              </a:lnSpc>
              <a:spcBef>
                <a:spcPts val="0"/>
              </a:spcBef>
              <a:spcAft>
                <a:spcPts val="0"/>
              </a:spcAft>
              <a:buClr>
                <a:schemeClr val="accent2"/>
              </a:buClr>
              <a:buSzPts val="2240"/>
              <a:buFont typeface="Open Sans"/>
              <a:buChar char="●"/>
            </a:pPr>
            <a:r>
              <a:rPr lang="en-US" sz="2240">
                <a:solidFill>
                  <a:schemeClr val="dk1"/>
                </a:solidFill>
                <a:latin typeface="Open Sans"/>
                <a:ea typeface="Open Sans"/>
                <a:cs typeface="Open Sans"/>
                <a:sym typeface="Open Sans"/>
              </a:rPr>
              <a:t>Several programs have focused on revitalization at the Town Center</a:t>
            </a:r>
            <a:endParaRPr sz="2200">
              <a:solidFill>
                <a:schemeClr val="dk1"/>
              </a:solidFill>
              <a:latin typeface="Open Sans"/>
              <a:ea typeface="Open Sans"/>
              <a:cs typeface="Open Sans"/>
              <a:sym typeface="Open Sans"/>
            </a:endParaRPr>
          </a:p>
          <a:p>
            <a:pPr indent="-368300" lvl="0" marL="457200" rtl="0" algn="l">
              <a:lnSpc>
                <a:spcPct val="115000"/>
              </a:lnSpc>
              <a:spcBef>
                <a:spcPts val="1200"/>
              </a:spcBef>
              <a:spcAft>
                <a:spcPts val="1200"/>
              </a:spcAft>
              <a:buClr>
                <a:schemeClr val="accent2"/>
              </a:buClr>
              <a:buSzPts val="2200"/>
              <a:buFont typeface="Open Sans"/>
              <a:buChar char="●"/>
            </a:pPr>
            <a:r>
              <a:rPr lang="en-US" sz="2200">
                <a:solidFill>
                  <a:schemeClr val="dk1"/>
                </a:solidFill>
                <a:latin typeface="Open Sans"/>
                <a:ea typeface="Open Sans"/>
                <a:cs typeface="Open Sans"/>
                <a:sym typeface="Open Sans"/>
              </a:rPr>
              <a:t>Recently completed a town-wide economic development plan and have reactivated the Shrewsbury Development Corporation</a:t>
            </a:r>
            <a:endParaRPr sz="2200">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1"/>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333" name="Google Shape;333;p41"/>
          <p:cNvSpPr txBox="1"/>
          <p:nvPr>
            <p:ph idx="1" type="body"/>
          </p:nvPr>
        </p:nvSpPr>
        <p:spPr>
          <a:xfrm>
            <a:off x="980425" y="2118525"/>
            <a:ext cx="7232700" cy="1674900"/>
          </a:xfrm>
          <a:prstGeom prst="rect">
            <a:avLst/>
          </a:prstGeom>
        </p:spPr>
        <p:txBody>
          <a:bodyPr anchorCtr="0" anchor="t" bIns="45700" lIns="91425" spcFirstLastPara="1" rIns="91425" wrap="square" tIns="45700">
            <a:noAutofit/>
          </a:bodyPr>
          <a:lstStyle/>
          <a:p>
            <a:pPr indent="-368300" lvl="0" marL="457200" rtl="0" algn="l">
              <a:lnSpc>
                <a:spcPct val="105000"/>
              </a:lnSpc>
              <a:spcBef>
                <a:spcPts val="0"/>
              </a:spcBef>
              <a:spcAft>
                <a:spcPts val="0"/>
              </a:spcAft>
              <a:buClr>
                <a:schemeClr val="accent2"/>
              </a:buClr>
              <a:buSzPts val="2200"/>
              <a:buFont typeface="Open Sans"/>
              <a:buChar char="●"/>
            </a:pPr>
            <a:r>
              <a:rPr lang="en-US" sz="2200"/>
              <a:t>Several drinking and wastewater infrastructure projects have expanded the Town’s capacity and ability to meet new federal standards</a:t>
            </a:r>
            <a:endParaRPr sz="2200"/>
          </a:p>
          <a:p>
            <a:pPr indent="-368300" lvl="0" marL="457200" rtl="0" algn="l">
              <a:lnSpc>
                <a:spcPct val="105000"/>
              </a:lnSpc>
              <a:spcBef>
                <a:spcPts val="1200"/>
              </a:spcBef>
              <a:spcAft>
                <a:spcPts val="1200"/>
              </a:spcAft>
              <a:buClr>
                <a:schemeClr val="accent2"/>
              </a:buClr>
              <a:buSzPts val="2200"/>
              <a:buFont typeface="Open Sans"/>
              <a:buChar char="●"/>
            </a:pPr>
            <a:r>
              <a:rPr lang="en-US" sz="2200"/>
              <a:t>Growing municipal office and space needs continue to strain the Town’s current buildings</a:t>
            </a:r>
            <a:endParaRPr sz="2200"/>
          </a:p>
        </p:txBody>
      </p:sp>
      <p:sp>
        <p:nvSpPr>
          <p:cNvPr id="334" name="Google Shape;334;p41"/>
          <p:cNvSpPr txBox="1"/>
          <p:nvPr/>
        </p:nvSpPr>
        <p:spPr>
          <a:xfrm>
            <a:off x="901550" y="1174125"/>
            <a:ext cx="102495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Community Facilities and Services</a:t>
            </a:r>
            <a:endParaRPr b="1" sz="3600">
              <a:solidFill>
                <a:schemeClr val="accent2"/>
              </a:solidFill>
              <a:latin typeface="Poppins"/>
              <a:ea typeface="Poppins"/>
              <a:cs typeface="Poppins"/>
              <a:sym typeface="Poppins"/>
            </a:endParaRPr>
          </a:p>
        </p:txBody>
      </p:sp>
      <p:grpSp>
        <p:nvGrpSpPr>
          <p:cNvPr id="335" name="Google Shape;335;p41"/>
          <p:cNvGrpSpPr/>
          <p:nvPr/>
        </p:nvGrpSpPr>
        <p:grpSpPr>
          <a:xfrm>
            <a:off x="0" y="0"/>
            <a:ext cx="1047300" cy="6858150"/>
            <a:chOff x="0" y="0"/>
            <a:chExt cx="1047300" cy="6858150"/>
          </a:xfrm>
        </p:grpSpPr>
        <p:sp>
          <p:nvSpPr>
            <p:cNvPr id="336" name="Google Shape;336;p41"/>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37" name="Google Shape;337;p41"/>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338" name="Google Shape;338;p41" title="Shrewsbury Comprehensive Master Plan Update (1).png"/>
          <p:cNvPicPr preferRelativeResize="0"/>
          <p:nvPr/>
        </p:nvPicPr>
        <p:blipFill>
          <a:blip r:embed="rId3">
            <a:alphaModFix/>
          </a:blip>
          <a:stretch>
            <a:fillRect/>
          </a:stretch>
        </p:blipFill>
        <p:spPr>
          <a:xfrm rot="1193677">
            <a:off x="7661150" y="3767475"/>
            <a:ext cx="313325" cy="321001"/>
          </a:xfrm>
          <a:prstGeom prst="rect">
            <a:avLst/>
          </a:prstGeom>
          <a:noFill/>
          <a:ln>
            <a:noFill/>
          </a:ln>
        </p:spPr>
      </p:pic>
      <p:pic>
        <p:nvPicPr>
          <p:cNvPr id="339" name="Google Shape;339;p41" title="Shrewsbury Comprehensive Master Plan Update (1).png"/>
          <p:cNvPicPr preferRelativeResize="0"/>
          <p:nvPr/>
        </p:nvPicPr>
        <p:blipFill>
          <a:blip r:embed="rId3">
            <a:alphaModFix/>
          </a:blip>
          <a:stretch>
            <a:fillRect/>
          </a:stretch>
        </p:blipFill>
        <p:spPr>
          <a:xfrm rot="1193677">
            <a:off x="6467675" y="2928175"/>
            <a:ext cx="313325" cy="321001"/>
          </a:xfrm>
          <a:prstGeom prst="rect">
            <a:avLst/>
          </a:prstGeom>
          <a:noFill/>
          <a:ln>
            <a:noFill/>
          </a:ln>
        </p:spPr>
      </p:pic>
      <p:pic>
        <p:nvPicPr>
          <p:cNvPr id="340" name="Google Shape;340;p41" title="Shrewsbury High School, Credit to Lamoureux Pagano Associates.jpg"/>
          <p:cNvPicPr preferRelativeResize="0"/>
          <p:nvPr/>
        </p:nvPicPr>
        <p:blipFill>
          <a:blip r:embed="rId4">
            <a:alphaModFix/>
          </a:blip>
          <a:stretch>
            <a:fillRect/>
          </a:stretch>
        </p:blipFill>
        <p:spPr>
          <a:xfrm>
            <a:off x="8213113" y="1870325"/>
            <a:ext cx="3978737" cy="3117500"/>
          </a:xfrm>
          <a:prstGeom prst="rect">
            <a:avLst/>
          </a:prstGeom>
          <a:noFill/>
          <a:ln>
            <a:noFill/>
          </a:ln>
        </p:spPr>
      </p:pic>
      <p:sp>
        <p:nvSpPr>
          <p:cNvPr id="341" name="Google Shape;341;p41"/>
          <p:cNvSpPr txBox="1"/>
          <p:nvPr/>
        </p:nvSpPr>
        <p:spPr>
          <a:xfrm>
            <a:off x="901550" y="4245600"/>
            <a:ext cx="10883100" cy="2235000"/>
          </a:xfrm>
          <a:prstGeom prst="rect">
            <a:avLst/>
          </a:prstGeom>
          <a:noFill/>
          <a:ln>
            <a:noFill/>
          </a:ln>
        </p:spPr>
        <p:txBody>
          <a:bodyPr anchorCtr="0" anchor="t" bIns="91425" lIns="91425" spcFirstLastPara="1" rIns="91425" wrap="square" tIns="91425">
            <a:spAutoFit/>
          </a:bodyPr>
          <a:lstStyle/>
          <a:p>
            <a:pPr indent="-368300" lvl="0" marL="457200" rtl="0" algn="l">
              <a:lnSpc>
                <a:spcPct val="115000"/>
              </a:lnSpc>
              <a:spcBef>
                <a:spcPts val="0"/>
              </a:spcBef>
              <a:spcAft>
                <a:spcPts val="0"/>
              </a:spcAft>
              <a:buClr>
                <a:schemeClr val="accent2"/>
              </a:buClr>
              <a:buSzPts val="2200"/>
              <a:buFont typeface="Open Sans"/>
              <a:buChar char="●"/>
            </a:pPr>
            <a:r>
              <a:rPr lang="en-US" sz="2200">
                <a:solidFill>
                  <a:schemeClr val="dk1"/>
                </a:solidFill>
                <a:latin typeface="Open Sans"/>
                <a:ea typeface="Open Sans"/>
                <a:cs typeface="Open Sans"/>
                <a:sym typeface="Open Sans"/>
              </a:rPr>
              <a:t>Shrewsbury Public Schools continue to draw </a:t>
            </a:r>
            <a:endParaRPr sz="2200">
              <a:solidFill>
                <a:schemeClr val="dk1"/>
              </a:solidFill>
              <a:latin typeface="Open Sans"/>
              <a:ea typeface="Open Sans"/>
              <a:cs typeface="Open Sans"/>
              <a:sym typeface="Open Sans"/>
            </a:endParaRPr>
          </a:p>
          <a:p>
            <a:pPr indent="0" lvl="0" marL="457200" rtl="0" algn="l">
              <a:lnSpc>
                <a:spcPct val="115000"/>
              </a:lnSpc>
              <a:spcBef>
                <a:spcPts val="0"/>
              </a:spcBef>
              <a:spcAft>
                <a:spcPts val="0"/>
              </a:spcAft>
              <a:buNone/>
            </a:pPr>
            <a:r>
              <a:rPr lang="en-US" sz="2200">
                <a:solidFill>
                  <a:schemeClr val="dk1"/>
                </a:solidFill>
                <a:latin typeface="Open Sans"/>
                <a:ea typeface="Open Sans"/>
                <a:cs typeface="Open Sans"/>
                <a:sym typeface="Open Sans"/>
              </a:rPr>
              <a:t>residents, but concerns are ongoing abou</a:t>
            </a:r>
            <a:r>
              <a:rPr lang="en-US" sz="2200">
                <a:solidFill>
                  <a:schemeClr val="dk1"/>
                </a:solidFill>
                <a:latin typeface="Open Sans"/>
                <a:ea typeface="Open Sans"/>
                <a:cs typeface="Open Sans"/>
                <a:sym typeface="Open Sans"/>
              </a:rPr>
              <a:t>t</a:t>
            </a:r>
            <a:endParaRPr sz="2200">
              <a:solidFill>
                <a:schemeClr val="dk1"/>
              </a:solidFill>
              <a:latin typeface="Open Sans"/>
              <a:ea typeface="Open Sans"/>
              <a:cs typeface="Open Sans"/>
              <a:sym typeface="Open Sans"/>
            </a:endParaRPr>
          </a:p>
          <a:p>
            <a:pPr indent="0" lvl="0" marL="457200" rtl="0" algn="l">
              <a:lnSpc>
                <a:spcPct val="115000"/>
              </a:lnSpc>
              <a:spcBef>
                <a:spcPts val="0"/>
              </a:spcBef>
              <a:spcAft>
                <a:spcPts val="0"/>
              </a:spcAft>
              <a:buNone/>
            </a:pPr>
            <a:r>
              <a:rPr lang="en-US" sz="2200">
                <a:solidFill>
                  <a:schemeClr val="dk1"/>
                </a:solidFill>
                <a:latin typeface="Open Sans"/>
                <a:ea typeface="Open Sans"/>
                <a:cs typeface="Open Sans"/>
                <a:sym typeface="Open Sans"/>
              </a:rPr>
              <a:t>declining enrollment, building conditions, and capacity </a:t>
            </a:r>
            <a:endParaRPr sz="2200">
              <a:solidFill>
                <a:schemeClr val="dk1"/>
              </a:solidFill>
              <a:latin typeface="Open Sans"/>
              <a:ea typeface="Open Sans"/>
              <a:cs typeface="Open Sans"/>
              <a:sym typeface="Open Sans"/>
            </a:endParaRPr>
          </a:p>
          <a:p>
            <a:pPr indent="-368300" lvl="0" marL="457200" rtl="0" algn="l">
              <a:lnSpc>
                <a:spcPct val="115000"/>
              </a:lnSpc>
              <a:spcBef>
                <a:spcPts val="1200"/>
              </a:spcBef>
              <a:spcAft>
                <a:spcPts val="1200"/>
              </a:spcAft>
              <a:buClr>
                <a:schemeClr val="accent2"/>
              </a:buClr>
              <a:buSzPts val="2200"/>
              <a:buFont typeface="Open Sans"/>
              <a:buChar char="●"/>
            </a:pPr>
            <a:r>
              <a:rPr lang="en-US" sz="2200">
                <a:solidFill>
                  <a:schemeClr val="dk1"/>
                </a:solidFill>
                <a:latin typeface="Open Sans"/>
                <a:ea typeface="Open Sans"/>
                <a:cs typeface="Open Sans"/>
                <a:sym typeface="Open Sans"/>
              </a:rPr>
              <a:t>Adopted the All In Shrewsbury Municipal Climate Action and Resiliency Plan (MCARP) to support municipal sustainability efforts</a:t>
            </a:r>
            <a:endParaRPr sz="2200">
              <a:solidFill>
                <a:schemeClr val="dk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2"/>
          <p:cNvSpPr txBox="1"/>
          <p:nvPr>
            <p:ph type="title"/>
          </p:nvPr>
        </p:nvSpPr>
        <p:spPr>
          <a:xfrm>
            <a:off x="901550" y="271350"/>
            <a:ext cx="47061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2400"/>
              <a:t>INVENTORY &amp; ASSESSMENT</a:t>
            </a:r>
            <a:endParaRPr sz="2400"/>
          </a:p>
        </p:txBody>
      </p:sp>
      <p:sp>
        <p:nvSpPr>
          <p:cNvPr id="347" name="Google Shape;347;p42"/>
          <p:cNvSpPr txBox="1"/>
          <p:nvPr/>
        </p:nvSpPr>
        <p:spPr>
          <a:xfrm>
            <a:off x="901550" y="1174125"/>
            <a:ext cx="102495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2"/>
                </a:solidFill>
                <a:latin typeface="Poppins"/>
                <a:ea typeface="Poppins"/>
                <a:cs typeface="Poppins"/>
                <a:sym typeface="Poppins"/>
              </a:rPr>
              <a:t>Community Facilities and Services</a:t>
            </a:r>
            <a:endParaRPr b="1" sz="3600">
              <a:solidFill>
                <a:schemeClr val="accent2"/>
              </a:solidFill>
              <a:latin typeface="Poppins"/>
              <a:ea typeface="Poppins"/>
              <a:cs typeface="Poppins"/>
              <a:sym typeface="Poppins"/>
            </a:endParaRPr>
          </a:p>
        </p:txBody>
      </p:sp>
      <p:graphicFrame>
        <p:nvGraphicFramePr>
          <p:cNvPr id="348" name="Google Shape;348;p42"/>
          <p:cNvGraphicFramePr/>
          <p:nvPr/>
        </p:nvGraphicFramePr>
        <p:xfrm>
          <a:off x="901550" y="2118525"/>
          <a:ext cx="3000000" cy="3000000"/>
        </p:xfrm>
        <a:graphic>
          <a:graphicData uri="http://schemas.openxmlformats.org/drawingml/2006/table">
            <a:tbl>
              <a:tblPr>
                <a:noFill/>
                <a:tableStyleId>{388D9811-3A5A-4180-8475-0BA3CD1D4088}</a:tableStyleId>
              </a:tblPr>
              <a:tblGrid>
                <a:gridCol w="4580100"/>
                <a:gridCol w="4080625"/>
                <a:gridCol w="2260200"/>
              </a:tblGrid>
              <a:tr h="333525">
                <a:tc gridSpan="3">
                  <a:txBody>
                    <a:bodyPr/>
                    <a:lstStyle/>
                    <a:p>
                      <a:pPr indent="0" lvl="0" marL="0" rtl="0" algn="ctr">
                        <a:lnSpc>
                          <a:spcPct val="115000"/>
                        </a:lnSpc>
                        <a:spcBef>
                          <a:spcPts val="0"/>
                        </a:spcBef>
                        <a:spcAft>
                          <a:spcPts val="0"/>
                        </a:spcAft>
                        <a:buNone/>
                      </a:pPr>
                      <a:r>
                        <a:rPr b="1" lang="en-US">
                          <a:solidFill>
                            <a:srgbClr val="FFFFFF"/>
                          </a:solidFill>
                          <a:latin typeface="Open Sans"/>
                          <a:ea typeface="Open Sans"/>
                          <a:cs typeface="Open Sans"/>
                          <a:sym typeface="Open Sans"/>
                        </a:rPr>
                        <a:t>Table C-1. SPS Capacity and Enrollment (10-1-2025)</a:t>
                      </a:r>
                      <a:endParaRPr b="1">
                        <a:solidFill>
                          <a:srgbClr val="FFFFFF"/>
                        </a:solidFill>
                        <a:latin typeface="Open Sans"/>
                        <a:ea typeface="Open Sans"/>
                        <a:cs typeface="Open Sans"/>
                        <a:sym typeface="Open Sans"/>
                      </a:endParaRPr>
                    </a:p>
                  </a:txBody>
                  <a:tcPr marT="25600" marB="25600" marR="25600" marL="25600" anchor="b">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solidFill>
                      <a:srgbClr val="002B5C"/>
                    </a:solidFill>
                  </a:tcPr>
                </a:tc>
                <a:tc hMerge="1"/>
                <a:tc hMerge="1"/>
              </a:tr>
              <a:tr h="333525">
                <a:tc>
                  <a:txBody>
                    <a:bodyPr/>
                    <a:lstStyle/>
                    <a:p>
                      <a:pPr indent="0" lvl="0" marL="0" rtl="0" algn="ctr">
                        <a:lnSpc>
                          <a:spcPct val="115000"/>
                        </a:lnSpc>
                        <a:spcBef>
                          <a:spcPts val="0"/>
                        </a:spcBef>
                        <a:spcAft>
                          <a:spcPts val="0"/>
                        </a:spcAft>
                        <a:buNone/>
                      </a:pPr>
                      <a:r>
                        <a:rPr b="1" lang="en-US">
                          <a:solidFill>
                            <a:srgbClr val="FFFFFF"/>
                          </a:solidFill>
                          <a:latin typeface="Open Sans"/>
                          <a:ea typeface="Open Sans"/>
                          <a:cs typeface="Open Sans"/>
                          <a:sym typeface="Open Sans"/>
                        </a:rPr>
                        <a:t>School</a:t>
                      </a:r>
                      <a:endParaRPr b="1">
                        <a:solidFill>
                          <a:srgbClr val="FFFFFF"/>
                        </a:solidFill>
                        <a:latin typeface="Open Sans"/>
                        <a:ea typeface="Open Sans"/>
                        <a:cs typeface="Open Sans"/>
                        <a:sym typeface="Open Sans"/>
                      </a:endParaRPr>
                    </a:p>
                  </a:txBody>
                  <a:tcPr marT="25600" marB="25600" marR="25600" marL="25600" anchor="b">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solidFill>
                      <a:srgbClr val="002B5C"/>
                    </a:solidFill>
                  </a:tcPr>
                </a:tc>
                <a:tc>
                  <a:txBody>
                    <a:bodyPr/>
                    <a:lstStyle/>
                    <a:p>
                      <a:pPr indent="0" lvl="0" marL="0" rtl="0" algn="ctr">
                        <a:lnSpc>
                          <a:spcPct val="115000"/>
                        </a:lnSpc>
                        <a:spcBef>
                          <a:spcPts val="0"/>
                        </a:spcBef>
                        <a:spcAft>
                          <a:spcPts val="0"/>
                        </a:spcAft>
                        <a:buNone/>
                      </a:pPr>
                      <a:r>
                        <a:rPr b="1" lang="en-US">
                          <a:solidFill>
                            <a:srgbClr val="FFFFFF"/>
                          </a:solidFill>
                          <a:latin typeface="Open Sans"/>
                          <a:ea typeface="Open Sans"/>
                          <a:cs typeface="Open Sans"/>
                          <a:sym typeface="Open Sans"/>
                        </a:rPr>
                        <a:t>Building Design Capacity</a:t>
                      </a:r>
                      <a:endParaRPr b="1">
                        <a:solidFill>
                          <a:srgbClr val="FFFFFF"/>
                        </a:solidFill>
                        <a:latin typeface="Open Sans"/>
                        <a:ea typeface="Open Sans"/>
                        <a:cs typeface="Open Sans"/>
                        <a:sym typeface="Open Sans"/>
                      </a:endParaRPr>
                    </a:p>
                  </a:txBody>
                  <a:tcPr marT="25600" marB="25600" marR="25600" marL="25600" anchor="b">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solidFill>
                      <a:srgbClr val="002B5C"/>
                    </a:solidFill>
                  </a:tcPr>
                </a:tc>
                <a:tc>
                  <a:txBody>
                    <a:bodyPr/>
                    <a:lstStyle/>
                    <a:p>
                      <a:pPr indent="0" lvl="0" marL="0" rtl="0" algn="ctr">
                        <a:lnSpc>
                          <a:spcPct val="115000"/>
                        </a:lnSpc>
                        <a:spcBef>
                          <a:spcPts val="0"/>
                        </a:spcBef>
                        <a:spcAft>
                          <a:spcPts val="0"/>
                        </a:spcAft>
                        <a:buNone/>
                      </a:pPr>
                      <a:r>
                        <a:rPr b="1" lang="en-US">
                          <a:solidFill>
                            <a:srgbClr val="FFFFFF"/>
                          </a:solidFill>
                          <a:latin typeface="Open Sans"/>
                          <a:ea typeface="Open Sans"/>
                          <a:cs typeface="Open Sans"/>
                          <a:sym typeface="Open Sans"/>
                        </a:rPr>
                        <a:t>Student Enrollment</a:t>
                      </a:r>
                      <a:endParaRPr b="1">
                        <a:solidFill>
                          <a:srgbClr val="FFFFFF"/>
                        </a:solidFill>
                        <a:latin typeface="Open Sans"/>
                        <a:ea typeface="Open Sans"/>
                        <a:cs typeface="Open Sans"/>
                        <a:sym typeface="Open Sans"/>
                      </a:endParaRPr>
                    </a:p>
                  </a:txBody>
                  <a:tcPr marT="25600" marB="25600" marR="25600" marL="25600" anchor="b">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solidFill>
                      <a:srgbClr val="002B5C"/>
                    </a:solidFill>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Preschool</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242 (based on mostly </a:t>
                      </a:r>
                      <a:r>
                        <a:rPr lang="en-US">
                          <a:latin typeface="Open Sans"/>
                          <a:ea typeface="Open Sans"/>
                          <a:cs typeface="Open Sans"/>
                          <a:sym typeface="Open Sans"/>
                        </a:rPr>
                        <a:t>half day</a:t>
                      </a:r>
                      <a:r>
                        <a:rPr lang="en-US">
                          <a:latin typeface="Open Sans"/>
                          <a:ea typeface="Open Sans"/>
                          <a:cs typeface="Open Sans"/>
                          <a:sym typeface="Open Sans"/>
                        </a:rPr>
                        <a:t> programs)</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179</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Major Howard W. Beal School (Grades K-4)</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790</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637</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Calvin Coolidge School (Grades K-4)</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414 (includes 4 modular classrooms)</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292</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Walter J. Paton School (Grades K-4)</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368 (includes 3 modular classrooms)</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265</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Spring Street School (Grades K-4)</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368 (includes 6 modular classrooms)</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306</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Floral Street School (Grades 1-4)</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660</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489</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Sherwood Middle School (Grades 5-6)</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900</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latin typeface="Open Sans"/>
                          <a:ea typeface="Open Sans"/>
                          <a:cs typeface="Open Sans"/>
                          <a:sym typeface="Open Sans"/>
                        </a:rPr>
                        <a:t>891</a:t>
                      </a:r>
                      <a:endParaRPr>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Oak Middle School (Grades 7-8)</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900</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909</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63800">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Shrewsbury High School (Grades 9-12)</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1,475</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a:solidFill>
                            <a:schemeClr val="accent1"/>
                          </a:solidFill>
                          <a:latin typeface="Open Sans"/>
                          <a:ea typeface="Open Sans"/>
                          <a:cs typeface="Open Sans"/>
                          <a:sym typeface="Open Sans"/>
                        </a:rPr>
                        <a:t>1,899</a:t>
                      </a:r>
                      <a:endParaRPr>
                        <a:solidFill>
                          <a:schemeClr val="accent1"/>
                        </a:solidFill>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r>
              <a:tr h="333525">
                <a:tc gridSpan="3">
                  <a:txBody>
                    <a:bodyPr/>
                    <a:lstStyle/>
                    <a:p>
                      <a:pPr indent="0" lvl="0" marL="0" rtl="0" algn="l">
                        <a:lnSpc>
                          <a:spcPct val="115000"/>
                        </a:lnSpc>
                        <a:spcBef>
                          <a:spcPts val="0"/>
                        </a:spcBef>
                        <a:spcAft>
                          <a:spcPts val="0"/>
                        </a:spcAft>
                        <a:buNone/>
                      </a:pPr>
                      <a:r>
                        <a:rPr i="1" lang="en-US">
                          <a:latin typeface="Open Sans"/>
                          <a:ea typeface="Open Sans"/>
                          <a:cs typeface="Open Sans"/>
                          <a:sym typeface="Open Sans"/>
                        </a:rPr>
                        <a:t>Source: Town of Shrewsbury, 2025 Annual Town Report</a:t>
                      </a:r>
                      <a:endParaRPr i="1">
                        <a:latin typeface="Open Sans"/>
                        <a:ea typeface="Open Sans"/>
                        <a:cs typeface="Open Sans"/>
                        <a:sym typeface="Open Sans"/>
                      </a:endParaRPr>
                    </a:p>
                  </a:txBody>
                  <a:tcPr marT="25600" marB="25600" marR="25600" marL="25600" anchor="ctr">
                    <a:lnL cap="flat" cmpd="sng" w="12700">
                      <a:solidFill>
                        <a:srgbClr val="002B5C"/>
                      </a:solidFill>
                      <a:prstDash val="solid"/>
                      <a:round/>
                      <a:headEnd len="sm" w="sm" type="none"/>
                      <a:tailEnd len="sm" w="sm" type="none"/>
                    </a:lnL>
                    <a:lnR cap="flat" cmpd="sng" w="12700">
                      <a:solidFill>
                        <a:srgbClr val="002B5C"/>
                      </a:solidFill>
                      <a:prstDash val="solid"/>
                      <a:round/>
                      <a:headEnd len="sm" w="sm" type="none"/>
                      <a:tailEnd len="sm" w="sm" type="none"/>
                    </a:lnR>
                    <a:lnT cap="flat" cmpd="sng" w="12700">
                      <a:solidFill>
                        <a:srgbClr val="002B5C"/>
                      </a:solidFill>
                      <a:prstDash val="solid"/>
                      <a:round/>
                      <a:headEnd len="sm" w="sm" type="none"/>
                      <a:tailEnd len="sm" w="sm" type="none"/>
                    </a:lnT>
                    <a:lnB cap="flat" cmpd="sng" w="12700">
                      <a:solidFill>
                        <a:srgbClr val="002B5C"/>
                      </a:solidFill>
                      <a:prstDash val="solid"/>
                      <a:round/>
                      <a:headEnd len="sm" w="sm" type="none"/>
                      <a:tailEnd len="sm" w="sm" type="none"/>
                    </a:lnB>
                  </a:tcPr>
                </a:tc>
                <a:tc hMerge="1"/>
                <a:tc hMerge="1"/>
              </a:tr>
            </a:tbl>
          </a:graphicData>
        </a:graphic>
      </p:graphicFrame>
      <p:grpSp>
        <p:nvGrpSpPr>
          <p:cNvPr id="349" name="Google Shape;349;p42"/>
          <p:cNvGrpSpPr/>
          <p:nvPr/>
        </p:nvGrpSpPr>
        <p:grpSpPr>
          <a:xfrm>
            <a:off x="0" y="0"/>
            <a:ext cx="1047300" cy="6858150"/>
            <a:chOff x="0" y="0"/>
            <a:chExt cx="1047300" cy="6858150"/>
          </a:xfrm>
        </p:grpSpPr>
        <p:sp>
          <p:nvSpPr>
            <p:cNvPr id="350" name="Google Shape;350;p42"/>
            <p:cNvSpPr/>
            <p:nvPr/>
          </p:nvSpPr>
          <p:spPr>
            <a:xfrm>
              <a:off x="341200" y="271350"/>
              <a:ext cx="231000" cy="6586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51" name="Google Shape;351;p42"/>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355" name="Shape 355"/>
        <p:cNvGrpSpPr/>
        <p:nvPr/>
      </p:nvGrpSpPr>
      <p:grpSpPr>
        <a:xfrm>
          <a:off x="0" y="0"/>
          <a:ext cx="0" cy="0"/>
          <a:chOff x="0" y="0"/>
          <a:chExt cx="0" cy="0"/>
        </a:xfrm>
      </p:grpSpPr>
      <p:pic>
        <p:nvPicPr>
          <p:cNvPr id="356" name="Google Shape;356;p43" title="20241017_180148.jpg"/>
          <p:cNvPicPr preferRelativeResize="0"/>
          <p:nvPr/>
        </p:nvPicPr>
        <p:blipFill rotWithShape="1">
          <a:blip r:embed="rId3">
            <a:alphaModFix/>
          </a:blip>
          <a:srcRect b="13726" l="0" r="0" t="0"/>
          <a:stretch/>
        </p:blipFill>
        <p:spPr>
          <a:xfrm>
            <a:off x="-2225" y="2124574"/>
            <a:ext cx="12192000" cy="4733426"/>
          </a:xfrm>
          <a:prstGeom prst="rect">
            <a:avLst/>
          </a:prstGeom>
          <a:noFill/>
          <a:ln>
            <a:noFill/>
          </a:ln>
        </p:spPr>
      </p:pic>
      <p:sp>
        <p:nvSpPr>
          <p:cNvPr id="357" name="Google Shape;357;p43"/>
          <p:cNvSpPr/>
          <p:nvPr/>
        </p:nvSpPr>
        <p:spPr>
          <a:xfrm>
            <a:off x="-2225" y="9575"/>
            <a:ext cx="12192000" cy="6848400"/>
          </a:xfrm>
          <a:prstGeom prst="rect">
            <a:avLst/>
          </a:prstGeom>
          <a:gradFill>
            <a:gsLst>
              <a:gs pos="0">
                <a:srgbClr val="FFFFFF">
                  <a:alpha val="0"/>
                </a:srgbClr>
              </a:gs>
              <a:gs pos="51000">
                <a:srgbClr val="F8F9F9"/>
              </a:gs>
              <a:gs pos="100000">
                <a:srgbClr val="F1F2F2"/>
              </a:gs>
            </a:gsLst>
            <a:lin ang="16200038"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p43"/>
          <p:cNvSpPr txBox="1"/>
          <p:nvPr>
            <p:ph type="title"/>
          </p:nvPr>
        </p:nvSpPr>
        <p:spPr>
          <a:xfrm>
            <a:off x="553175" y="636113"/>
            <a:ext cx="105156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solidFill>
                  <a:schemeClr val="accent3"/>
                </a:solidFill>
              </a:rPr>
              <a:t>Activity</a:t>
            </a:r>
            <a:endParaRPr>
              <a:solidFill>
                <a:schemeClr val="accent3"/>
              </a:solidFill>
            </a:endParaRPr>
          </a:p>
        </p:txBody>
      </p:sp>
      <p:sp>
        <p:nvSpPr>
          <p:cNvPr id="359" name="Google Shape;359;p43"/>
          <p:cNvSpPr txBox="1"/>
          <p:nvPr/>
        </p:nvSpPr>
        <p:spPr>
          <a:xfrm>
            <a:off x="2221550" y="3702975"/>
            <a:ext cx="6612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2800"/>
              <a:buFont typeface="Arial"/>
              <a:buNone/>
            </a:pPr>
            <a:r>
              <a:rPr b="1" lang="en-US" sz="2800">
                <a:solidFill>
                  <a:schemeClr val="accent2"/>
                </a:solidFill>
                <a:latin typeface="Open Sans"/>
                <a:ea typeface="Open Sans"/>
                <a:cs typeface="Open Sans"/>
                <a:sym typeface="Open Sans"/>
              </a:rPr>
              <a:t>Visioning: Keep, Change, Add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3" name="Shape 363"/>
        <p:cNvGrpSpPr/>
        <p:nvPr/>
      </p:nvGrpSpPr>
      <p:grpSpPr>
        <a:xfrm>
          <a:off x="0" y="0"/>
          <a:ext cx="0" cy="0"/>
          <a:chOff x="0" y="0"/>
          <a:chExt cx="0" cy="0"/>
        </a:xfrm>
      </p:grpSpPr>
      <p:sp>
        <p:nvSpPr>
          <p:cNvPr id="364" name="Google Shape;364;p44"/>
          <p:cNvSpPr txBox="1"/>
          <p:nvPr/>
        </p:nvSpPr>
        <p:spPr>
          <a:xfrm>
            <a:off x="971250" y="601175"/>
            <a:ext cx="10249500" cy="9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accent3"/>
                </a:solidFill>
                <a:latin typeface="Poppins"/>
                <a:ea typeface="Poppins"/>
                <a:cs typeface="Poppins"/>
                <a:sym typeface="Poppins"/>
              </a:rPr>
              <a:t>Set a Vision for the Future</a:t>
            </a:r>
            <a:endParaRPr b="1" sz="3600">
              <a:solidFill>
                <a:schemeClr val="accent3"/>
              </a:solidFill>
              <a:latin typeface="Poppins"/>
              <a:ea typeface="Poppins"/>
              <a:cs typeface="Poppins"/>
              <a:sym typeface="Poppins"/>
            </a:endParaRPr>
          </a:p>
        </p:txBody>
      </p:sp>
      <p:sp>
        <p:nvSpPr>
          <p:cNvPr id="365" name="Google Shape;365;p44"/>
          <p:cNvSpPr txBox="1"/>
          <p:nvPr>
            <p:ph idx="1" type="body"/>
          </p:nvPr>
        </p:nvSpPr>
        <p:spPr>
          <a:xfrm>
            <a:off x="1047300" y="1642926"/>
            <a:ext cx="10985100" cy="40359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2400"/>
              <a:buNone/>
            </a:pPr>
            <a:r>
              <a:rPr lang="en-US" sz="2400"/>
              <a:t>A master plan vision articulates where a community wants to be in about 10-20 years. It states what the Town, guided by the contents of the master plan, is working towards. Relative to the other parts of a master plan, a vision is the policy direction, the goals for each master plan element are the policy framework, and the implementation plan is the roadmap for making that vision a reality.</a:t>
            </a:r>
            <a:endParaRPr/>
          </a:p>
        </p:txBody>
      </p:sp>
      <p:grpSp>
        <p:nvGrpSpPr>
          <p:cNvPr id="366" name="Google Shape;366;p44"/>
          <p:cNvGrpSpPr/>
          <p:nvPr/>
        </p:nvGrpSpPr>
        <p:grpSpPr>
          <a:xfrm>
            <a:off x="0" y="0"/>
            <a:ext cx="1047300" cy="6858150"/>
            <a:chOff x="0" y="0"/>
            <a:chExt cx="1047300" cy="6858150"/>
          </a:xfrm>
        </p:grpSpPr>
        <p:sp>
          <p:nvSpPr>
            <p:cNvPr id="367" name="Google Shape;367;p44"/>
            <p:cNvSpPr/>
            <p:nvPr/>
          </p:nvSpPr>
          <p:spPr>
            <a:xfrm>
              <a:off x="341200" y="271350"/>
              <a:ext cx="231000" cy="6586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68" name="Google Shape;368;p44"/>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grpSp>
        <p:nvGrpSpPr>
          <p:cNvPr id="373" name="Google Shape;373;p45"/>
          <p:cNvGrpSpPr/>
          <p:nvPr/>
        </p:nvGrpSpPr>
        <p:grpSpPr>
          <a:xfrm>
            <a:off x="0" y="0"/>
            <a:ext cx="1047300" cy="6858150"/>
            <a:chOff x="0" y="0"/>
            <a:chExt cx="1047300" cy="6858150"/>
          </a:xfrm>
        </p:grpSpPr>
        <p:sp>
          <p:nvSpPr>
            <p:cNvPr id="374" name="Google Shape;374;p45"/>
            <p:cNvSpPr/>
            <p:nvPr/>
          </p:nvSpPr>
          <p:spPr>
            <a:xfrm>
              <a:off x="341200" y="271350"/>
              <a:ext cx="231000" cy="6586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endParaRPr>
            </a:p>
          </p:txBody>
        </p:sp>
        <p:sp>
          <p:nvSpPr>
            <p:cNvPr id="375" name="Google Shape;375;p45"/>
            <p:cNvSpPr/>
            <p:nvPr/>
          </p:nvSpPr>
          <p:spPr>
            <a:xfrm rot="5401390">
              <a:off x="152550" y="-152400"/>
              <a:ext cx="742200" cy="10470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grpSp>
      <p:pic>
        <p:nvPicPr>
          <p:cNvPr id="376" name="Google Shape;376;p45" title="Vision Feedback Board 36x48.png"/>
          <p:cNvPicPr preferRelativeResize="0"/>
          <p:nvPr/>
        </p:nvPicPr>
        <p:blipFill>
          <a:blip r:embed="rId3">
            <a:alphaModFix/>
          </a:blip>
          <a:stretch>
            <a:fillRect/>
          </a:stretch>
        </p:blipFill>
        <p:spPr>
          <a:xfrm>
            <a:off x="1958275" y="304800"/>
            <a:ext cx="8737603" cy="655320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0" name="Shape 380"/>
        <p:cNvGrpSpPr/>
        <p:nvPr/>
      </p:nvGrpSpPr>
      <p:grpSpPr>
        <a:xfrm>
          <a:off x="0" y="0"/>
          <a:ext cx="0" cy="0"/>
          <a:chOff x="0" y="0"/>
          <a:chExt cx="0" cy="0"/>
        </a:xfrm>
      </p:grpSpPr>
      <p:sp>
        <p:nvSpPr>
          <p:cNvPr id="381" name="Google Shape;381;p46"/>
          <p:cNvSpPr txBox="1"/>
          <p:nvPr>
            <p:ph type="title"/>
          </p:nvPr>
        </p:nvSpPr>
        <p:spPr>
          <a:xfrm>
            <a:off x="734025" y="781825"/>
            <a:ext cx="113538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5"/>
              </a:buClr>
              <a:buSzPts val="4400"/>
              <a:buFont typeface="Poppins"/>
              <a:buNone/>
            </a:pPr>
            <a:r>
              <a:rPr lang="en-US">
                <a:solidFill>
                  <a:schemeClr val="accent5"/>
                </a:solidFill>
              </a:rPr>
              <a:t>Closing Activity: </a:t>
            </a:r>
            <a:endParaRPr b="1">
              <a:solidFill>
                <a:schemeClr val="accent5"/>
              </a:solidFill>
            </a:endParaRPr>
          </a:p>
        </p:txBody>
      </p:sp>
      <p:sp>
        <p:nvSpPr>
          <p:cNvPr id="382" name="Google Shape;382;p46"/>
          <p:cNvSpPr txBox="1"/>
          <p:nvPr/>
        </p:nvSpPr>
        <p:spPr>
          <a:xfrm>
            <a:off x="734025" y="2107525"/>
            <a:ext cx="6626700" cy="412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3200">
                <a:solidFill>
                  <a:srgbClr val="0C343D"/>
                </a:solidFill>
                <a:latin typeface="Open Sans"/>
                <a:ea typeface="Open Sans"/>
                <a:cs typeface="Open Sans"/>
                <a:sym typeface="Open Sans"/>
              </a:rPr>
              <a:t>October </a:t>
            </a:r>
            <a:r>
              <a:rPr b="1" lang="en-US" sz="3200">
                <a:solidFill>
                  <a:srgbClr val="0C343D"/>
                </a:solidFill>
                <a:latin typeface="Open Sans"/>
                <a:ea typeface="Open Sans"/>
                <a:cs typeface="Open Sans"/>
                <a:sym typeface="Open Sans"/>
              </a:rPr>
              <a:t>Question of the Month</a:t>
            </a:r>
            <a:r>
              <a:rPr lang="en-US" sz="3200">
                <a:solidFill>
                  <a:srgbClr val="0C343D"/>
                </a:solidFill>
                <a:latin typeface="Open Sans"/>
                <a:ea typeface="Open Sans"/>
                <a:cs typeface="Open Sans"/>
                <a:sym typeface="Open Sans"/>
              </a:rPr>
              <a:t> </a:t>
            </a:r>
            <a:endParaRPr sz="3200">
              <a:solidFill>
                <a:srgbClr val="0C343D"/>
              </a:solidFill>
              <a:latin typeface="Open Sans"/>
              <a:ea typeface="Open Sans"/>
              <a:cs typeface="Open Sans"/>
              <a:sym typeface="Open Sans"/>
            </a:endParaRPr>
          </a:p>
          <a:p>
            <a:pPr indent="0" lvl="0" marL="0" rtl="0" algn="l">
              <a:lnSpc>
                <a:spcPct val="122200"/>
              </a:lnSpc>
              <a:spcBef>
                <a:spcPts val="0"/>
              </a:spcBef>
              <a:spcAft>
                <a:spcPts val="0"/>
              </a:spcAft>
              <a:buClr>
                <a:schemeClr val="dk1"/>
              </a:buClr>
              <a:buSzPts val="1100"/>
              <a:buFont typeface="Arial"/>
              <a:buNone/>
            </a:pPr>
            <a:r>
              <a:rPr b="1" lang="en-US" sz="2100">
                <a:solidFill>
                  <a:srgbClr val="1B4332"/>
                </a:solidFill>
                <a:highlight>
                  <a:srgbClr val="FFFFFF"/>
                </a:highlight>
                <a:latin typeface="Avenir"/>
                <a:ea typeface="Avenir"/>
                <a:cs typeface="Avenir"/>
                <a:sym typeface="Avenir"/>
              </a:rPr>
              <a:t>Tell us what you value about Shrewsbury and what you hope will remain part of the community as it grows and changes. This could be a place, a tradition, a service, a natural resource, a community quality, or something else that matters to you.</a:t>
            </a:r>
            <a:endParaRPr b="1" sz="2100">
              <a:solidFill>
                <a:srgbClr val="1B4332"/>
              </a:solidFill>
              <a:highlight>
                <a:srgbClr val="FFFFFF"/>
              </a:highlight>
              <a:latin typeface="Avenir"/>
              <a:ea typeface="Avenir"/>
              <a:cs typeface="Avenir"/>
              <a:sym typeface="Avenir"/>
            </a:endParaRPr>
          </a:p>
          <a:p>
            <a:pPr indent="0" lvl="0" marL="0" marR="190500" rtl="0" algn="l">
              <a:lnSpc>
                <a:spcPct val="125000"/>
              </a:lnSpc>
              <a:spcBef>
                <a:spcPts val="800"/>
              </a:spcBef>
              <a:spcAft>
                <a:spcPts val="4800"/>
              </a:spcAft>
              <a:buNone/>
            </a:pPr>
            <a:r>
              <a:rPr b="1" lang="en-US" sz="2400">
                <a:solidFill>
                  <a:srgbClr val="002B5C"/>
                </a:solidFill>
                <a:highlight>
                  <a:schemeClr val="lt1"/>
                </a:highlight>
                <a:latin typeface="Poppins"/>
                <a:ea typeface="Poppins"/>
                <a:cs typeface="Poppins"/>
                <a:sym typeface="Poppins"/>
              </a:rPr>
              <a:t>What makes Shrewsbury special today, and what should we protect for the future?</a:t>
            </a:r>
            <a:endParaRPr sz="2400">
              <a:highlight>
                <a:schemeClr val="lt1"/>
              </a:highlight>
              <a:latin typeface="Poppins"/>
              <a:ea typeface="Poppins"/>
              <a:cs typeface="Poppins"/>
              <a:sym typeface="Poppins"/>
            </a:endParaRPr>
          </a:p>
        </p:txBody>
      </p:sp>
      <p:pic>
        <p:nvPicPr>
          <p:cNvPr id="383" name="Google Shape;383;p46"/>
          <p:cNvPicPr preferRelativeResize="0"/>
          <p:nvPr/>
        </p:nvPicPr>
        <p:blipFill>
          <a:blip r:embed="rId4">
            <a:alphaModFix/>
          </a:blip>
          <a:stretch>
            <a:fillRect/>
          </a:stretch>
        </p:blipFill>
        <p:spPr>
          <a:xfrm>
            <a:off x="7725375" y="781825"/>
            <a:ext cx="3149025" cy="3149025"/>
          </a:xfrm>
          <a:prstGeom prst="rect">
            <a:avLst/>
          </a:prstGeom>
          <a:noFill/>
          <a:ln>
            <a:noFill/>
          </a:ln>
        </p:spPr>
      </p:pic>
      <p:sp>
        <p:nvSpPr>
          <p:cNvPr id="384" name="Google Shape;384;p46"/>
          <p:cNvSpPr txBox="1"/>
          <p:nvPr/>
        </p:nvSpPr>
        <p:spPr>
          <a:xfrm>
            <a:off x="7540900" y="4045300"/>
            <a:ext cx="3889200" cy="145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2500">
                <a:solidFill>
                  <a:schemeClr val="dk1"/>
                </a:solidFill>
                <a:latin typeface="Open Sans"/>
                <a:ea typeface="Open Sans"/>
                <a:cs typeface="Open Sans"/>
                <a:sym typeface="Open Sans"/>
              </a:rPr>
              <a:t>Scan the QR Code to answer the Question on the project webpage</a:t>
            </a:r>
            <a:endParaRPr sz="2500">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grpSp>
        <p:nvGrpSpPr>
          <p:cNvPr id="389" name="Google Shape;389;p47"/>
          <p:cNvGrpSpPr/>
          <p:nvPr/>
        </p:nvGrpSpPr>
        <p:grpSpPr>
          <a:xfrm>
            <a:off x="961650" y="2971004"/>
            <a:ext cx="10799090" cy="2488546"/>
            <a:chOff x="717625" y="2986754"/>
            <a:chExt cx="10799090" cy="2488546"/>
          </a:xfrm>
        </p:grpSpPr>
        <p:cxnSp>
          <p:nvCxnSpPr>
            <p:cNvPr id="390" name="Google Shape;390;p47"/>
            <p:cNvCxnSpPr/>
            <p:nvPr/>
          </p:nvCxnSpPr>
          <p:spPr>
            <a:xfrm>
              <a:off x="4734850" y="3809038"/>
              <a:ext cx="0" cy="413100"/>
            </a:xfrm>
            <a:prstGeom prst="straightConnector1">
              <a:avLst/>
            </a:prstGeom>
            <a:noFill/>
            <a:ln cap="flat" cmpd="sng" w="28575">
              <a:solidFill>
                <a:schemeClr val="accent3"/>
              </a:solidFill>
              <a:prstDash val="solid"/>
              <a:miter lim="80"/>
              <a:headEnd len="sm" w="sm" type="none"/>
              <a:tailEnd len="sm" w="sm" type="none"/>
            </a:ln>
          </p:spPr>
        </p:cxnSp>
        <p:cxnSp>
          <p:nvCxnSpPr>
            <p:cNvPr id="391" name="Google Shape;391;p47"/>
            <p:cNvCxnSpPr/>
            <p:nvPr/>
          </p:nvCxnSpPr>
          <p:spPr>
            <a:xfrm>
              <a:off x="6893622" y="3871225"/>
              <a:ext cx="0" cy="894600"/>
            </a:xfrm>
            <a:prstGeom prst="straightConnector1">
              <a:avLst/>
            </a:prstGeom>
            <a:noFill/>
            <a:ln cap="flat" cmpd="sng" w="28575">
              <a:solidFill>
                <a:schemeClr val="accent3"/>
              </a:solidFill>
              <a:prstDash val="solid"/>
              <a:miter lim="80"/>
              <a:headEnd len="sm" w="sm" type="none"/>
              <a:tailEnd len="sm" w="sm" type="none"/>
            </a:ln>
          </p:spPr>
        </p:cxnSp>
        <p:cxnSp>
          <p:nvCxnSpPr>
            <p:cNvPr id="392" name="Google Shape;392;p47"/>
            <p:cNvCxnSpPr/>
            <p:nvPr/>
          </p:nvCxnSpPr>
          <p:spPr>
            <a:xfrm>
              <a:off x="8678230" y="3871224"/>
              <a:ext cx="0" cy="521100"/>
            </a:xfrm>
            <a:prstGeom prst="straightConnector1">
              <a:avLst/>
            </a:prstGeom>
            <a:noFill/>
            <a:ln cap="flat" cmpd="sng" w="28575">
              <a:solidFill>
                <a:schemeClr val="accent3"/>
              </a:solidFill>
              <a:prstDash val="solid"/>
              <a:miter lim="80"/>
              <a:headEnd len="sm" w="sm" type="none"/>
              <a:tailEnd len="sm" w="sm" type="none"/>
            </a:ln>
          </p:spPr>
        </p:cxnSp>
        <p:grpSp>
          <p:nvGrpSpPr>
            <p:cNvPr id="393" name="Google Shape;393;p47"/>
            <p:cNvGrpSpPr/>
            <p:nvPr/>
          </p:nvGrpSpPr>
          <p:grpSpPr>
            <a:xfrm>
              <a:off x="717625" y="2986754"/>
              <a:ext cx="10799090" cy="884466"/>
              <a:chOff x="4836" y="2016637"/>
              <a:chExt cx="11062375" cy="884466"/>
            </a:xfrm>
          </p:grpSpPr>
          <p:sp>
            <p:nvSpPr>
              <p:cNvPr id="394" name="Google Shape;394;p47"/>
              <p:cNvSpPr/>
              <p:nvPr/>
            </p:nvSpPr>
            <p:spPr>
              <a:xfrm>
                <a:off x="4836" y="2016637"/>
                <a:ext cx="1977821" cy="884466"/>
              </a:xfrm>
              <a:prstGeom prst="homePlate">
                <a:avLst>
                  <a:gd fmla="val 50000" name="adj"/>
                </a:avLst>
              </a:prstGeom>
              <a:solidFill>
                <a:schemeClr val="accent2"/>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47"/>
              <p:cNvSpPr txBox="1"/>
              <p:nvPr/>
            </p:nvSpPr>
            <p:spPr>
              <a:xfrm>
                <a:off x="4836" y="2016637"/>
                <a:ext cx="1756705" cy="884466"/>
              </a:xfrm>
              <a:prstGeom prst="rect">
                <a:avLst/>
              </a:prstGeom>
              <a:noFill/>
              <a:ln>
                <a:noFill/>
              </a:ln>
            </p:spPr>
            <p:txBody>
              <a:bodyPr anchorCtr="0" anchor="ctr" bIns="37325" lIns="74675"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Getting Started</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(May-Jun ’26)</a:t>
                </a:r>
                <a:endParaRPr b="0" i="0" sz="1400" u="none" cap="none" strike="noStrike">
                  <a:solidFill>
                    <a:srgbClr val="000000"/>
                  </a:solidFill>
                  <a:latin typeface="Arial"/>
                  <a:ea typeface="Arial"/>
                  <a:cs typeface="Arial"/>
                  <a:sym typeface="Arial"/>
                </a:endParaRPr>
              </a:p>
            </p:txBody>
          </p:sp>
          <p:sp>
            <p:nvSpPr>
              <p:cNvPr id="396" name="Google Shape;396;p47"/>
              <p:cNvSpPr/>
              <p:nvPr/>
            </p:nvSpPr>
            <p:spPr>
              <a:xfrm>
                <a:off x="1540425" y="2016637"/>
                <a:ext cx="2357257" cy="884466"/>
              </a:xfrm>
              <a:prstGeom prst="chevron">
                <a:avLst>
                  <a:gd fmla="val 50000" name="adj"/>
                </a:avLst>
              </a:prstGeom>
              <a:solidFill>
                <a:srgbClr val="087C8F"/>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47"/>
              <p:cNvSpPr txBox="1"/>
              <p:nvPr/>
            </p:nvSpPr>
            <p:spPr>
              <a:xfrm>
                <a:off x="1982658" y="2016637"/>
                <a:ext cx="1472791"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Inventory and Assessment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(Jul-Sep ’26) </a:t>
                </a:r>
                <a:endParaRPr b="0" i="0" sz="1400" u="none" cap="none" strike="noStrike">
                  <a:solidFill>
                    <a:srgbClr val="000000"/>
                  </a:solidFill>
                  <a:latin typeface="Arial"/>
                  <a:ea typeface="Arial"/>
                  <a:cs typeface="Arial"/>
                  <a:sym typeface="Arial"/>
                </a:endParaRPr>
              </a:p>
            </p:txBody>
          </p:sp>
          <p:sp>
            <p:nvSpPr>
              <p:cNvPr id="398" name="Google Shape;398;p47"/>
              <p:cNvSpPr/>
              <p:nvPr/>
            </p:nvSpPr>
            <p:spPr>
              <a:xfrm>
                <a:off x="3455449" y="2016637"/>
                <a:ext cx="2377445" cy="884466"/>
              </a:xfrm>
              <a:prstGeom prst="chevron">
                <a:avLst>
                  <a:gd fmla="val 50000" name="adj"/>
                </a:avLst>
              </a:prstGeom>
              <a:solidFill>
                <a:srgbClr val="0F7978"/>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47"/>
              <p:cNvSpPr txBox="1"/>
              <p:nvPr/>
            </p:nvSpPr>
            <p:spPr>
              <a:xfrm>
                <a:off x="3897682" y="2016637"/>
                <a:ext cx="1492979"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Key Issues &amp; Opportunities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(Oct-Dec ’26)</a:t>
                </a:r>
                <a:endParaRPr b="0" i="0" sz="1400" u="none" cap="none" strike="noStrike">
                  <a:solidFill>
                    <a:srgbClr val="000000"/>
                  </a:solidFill>
                  <a:latin typeface="Arial"/>
                  <a:ea typeface="Arial"/>
                  <a:cs typeface="Arial"/>
                  <a:sym typeface="Arial"/>
                </a:endParaRPr>
              </a:p>
            </p:txBody>
          </p:sp>
          <p:sp>
            <p:nvSpPr>
              <p:cNvPr id="400" name="Google Shape;400;p47"/>
              <p:cNvSpPr/>
              <p:nvPr/>
            </p:nvSpPr>
            <p:spPr>
              <a:xfrm>
                <a:off x="5390662" y="2016637"/>
                <a:ext cx="2100541" cy="884466"/>
              </a:xfrm>
              <a:prstGeom prst="chevron">
                <a:avLst>
                  <a:gd fmla="val 50000" name="adj"/>
                </a:avLst>
              </a:prstGeom>
              <a:solidFill>
                <a:srgbClr val="146559"/>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47"/>
              <p:cNvSpPr txBox="1"/>
              <p:nvPr/>
            </p:nvSpPr>
            <p:spPr>
              <a:xfrm>
                <a:off x="5832895" y="2016637"/>
                <a:ext cx="1216075"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Goals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(Jan-Feb ‘26)</a:t>
                </a:r>
                <a:endParaRPr b="0" i="0" sz="1400" u="none" cap="none" strike="noStrike">
                  <a:solidFill>
                    <a:srgbClr val="000000"/>
                  </a:solidFill>
                  <a:latin typeface="Arial"/>
                  <a:ea typeface="Arial"/>
                  <a:cs typeface="Arial"/>
                  <a:sym typeface="Arial"/>
                </a:endParaRPr>
              </a:p>
            </p:txBody>
          </p:sp>
          <p:sp>
            <p:nvSpPr>
              <p:cNvPr id="402" name="Google Shape;402;p47"/>
              <p:cNvSpPr/>
              <p:nvPr/>
            </p:nvSpPr>
            <p:spPr>
              <a:xfrm>
                <a:off x="7048970" y="2016637"/>
                <a:ext cx="2465870" cy="884466"/>
              </a:xfrm>
              <a:prstGeom prst="chevron">
                <a:avLst>
                  <a:gd fmla="val 50000" name="adj"/>
                </a:avLst>
              </a:prstGeom>
              <a:solidFill>
                <a:srgbClr val="185242"/>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47"/>
              <p:cNvSpPr txBox="1"/>
              <p:nvPr/>
            </p:nvSpPr>
            <p:spPr>
              <a:xfrm>
                <a:off x="7491203" y="2016637"/>
                <a:ext cx="1581404"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Implementation Plan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(Mar-Apr ’27)</a:t>
                </a:r>
                <a:endParaRPr b="0" i="0" sz="1400" u="none" cap="none" strike="noStrike">
                  <a:solidFill>
                    <a:srgbClr val="000000"/>
                  </a:solidFill>
                  <a:latin typeface="Arial"/>
                  <a:ea typeface="Arial"/>
                  <a:cs typeface="Arial"/>
                  <a:sym typeface="Arial"/>
                </a:endParaRPr>
              </a:p>
            </p:txBody>
          </p:sp>
          <p:sp>
            <p:nvSpPr>
              <p:cNvPr id="404" name="Google Shape;404;p47"/>
              <p:cNvSpPr/>
              <p:nvPr/>
            </p:nvSpPr>
            <p:spPr>
              <a:xfrm>
                <a:off x="9072607" y="2016637"/>
                <a:ext cx="1994604" cy="884466"/>
              </a:xfrm>
              <a:prstGeom prst="chevron">
                <a:avLst>
                  <a:gd fmla="val 50000" name="adj"/>
                </a:avLst>
              </a:prstGeom>
              <a:solidFill>
                <a:srgbClr val="1A4231"/>
              </a:solidFill>
              <a:ln cap="flat" cmpd="sng" w="19050">
                <a:solidFill>
                  <a:schemeClr val="lt1"/>
                </a:solidFill>
                <a:prstDash val="solid"/>
                <a:miter lim="8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47"/>
              <p:cNvSpPr txBox="1"/>
              <p:nvPr/>
            </p:nvSpPr>
            <p:spPr>
              <a:xfrm>
                <a:off x="9514840" y="2016637"/>
                <a:ext cx="1110138" cy="884466"/>
              </a:xfrm>
              <a:prstGeom prst="rect">
                <a:avLst/>
              </a:prstGeom>
              <a:noFill/>
              <a:ln>
                <a:noFill/>
              </a:ln>
            </p:spPr>
            <p:txBody>
              <a:bodyPr anchorCtr="0" anchor="ctr" bIns="37325" lIns="56000" spcFirstLastPara="1" rIns="18650" wrap="square" tIns="37325">
                <a:noAutofit/>
              </a:bodyPr>
              <a:lstStyle/>
              <a:p>
                <a:pPr indent="0" lvl="0" marL="0" marR="0" rtl="0" algn="ctr">
                  <a:lnSpc>
                    <a:spcPct val="90000"/>
                  </a:lnSpc>
                  <a:spcBef>
                    <a:spcPts val="0"/>
                  </a:spcBef>
                  <a:spcAft>
                    <a:spcPts val="0"/>
                  </a:spcAft>
                  <a:buClr>
                    <a:schemeClr val="lt1"/>
                  </a:buClr>
                  <a:buSzPts val="1400"/>
                  <a:buFont typeface="Open Sans"/>
                  <a:buNone/>
                </a:pPr>
                <a:r>
                  <a:rPr b="1" i="0" lang="en-US" sz="1400" u="none" cap="none" strike="noStrike">
                    <a:solidFill>
                      <a:schemeClr val="lt1"/>
                    </a:solidFill>
                    <a:latin typeface="Open Sans"/>
                    <a:ea typeface="Open Sans"/>
                    <a:cs typeface="Open Sans"/>
                    <a:sym typeface="Open Sans"/>
                  </a:rPr>
                  <a:t>Final Plan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Open Sans"/>
                  <a:buNone/>
                </a:pPr>
                <a:r>
                  <a:rPr b="0" i="0" lang="en-US" sz="1400" u="none" cap="none" strike="noStrike">
                    <a:solidFill>
                      <a:schemeClr val="lt1"/>
                    </a:solidFill>
                    <a:latin typeface="Open Sans"/>
                    <a:ea typeface="Open Sans"/>
                    <a:cs typeface="Open Sans"/>
                    <a:sym typeface="Open Sans"/>
                  </a:rPr>
                  <a:t>(May ’27)</a:t>
                </a:r>
                <a:endParaRPr b="0" i="0" sz="1400" u="none" cap="none" strike="noStrike">
                  <a:solidFill>
                    <a:srgbClr val="000000"/>
                  </a:solidFill>
                  <a:latin typeface="Arial"/>
                  <a:ea typeface="Arial"/>
                  <a:cs typeface="Arial"/>
                  <a:sym typeface="Arial"/>
                </a:endParaRPr>
              </a:p>
            </p:txBody>
          </p:sp>
        </p:grpSp>
        <p:sp>
          <p:nvSpPr>
            <p:cNvPr id="406" name="Google Shape;406;p47"/>
            <p:cNvSpPr txBox="1"/>
            <p:nvPr/>
          </p:nvSpPr>
          <p:spPr>
            <a:xfrm>
              <a:off x="4198996" y="4222208"/>
              <a:ext cx="19074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#1</a:t>
              </a:r>
              <a:r>
                <a:rPr b="0" i="0" lang="en-US" sz="1400" u="none" cap="none" strike="noStrike">
                  <a:solidFill>
                    <a:schemeClr val="accent3"/>
                  </a:solidFill>
                  <a:latin typeface="Open Sans"/>
                  <a:ea typeface="Open Sans"/>
                  <a:cs typeface="Open Sans"/>
                  <a:sym typeface="Open Sans"/>
                </a:rPr>
                <a:t>: Discovery &amp; Visioning</a:t>
              </a:r>
              <a:endParaRPr b="0" i="0" sz="1400" u="none" cap="none" strike="noStrike">
                <a:solidFill>
                  <a:srgbClr val="000000"/>
                </a:solidFill>
                <a:latin typeface="Arial"/>
                <a:ea typeface="Arial"/>
                <a:cs typeface="Arial"/>
                <a:sym typeface="Arial"/>
              </a:endParaRPr>
            </a:p>
          </p:txBody>
        </p:sp>
        <p:sp>
          <p:nvSpPr>
            <p:cNvPr id="407" name="Google Shape;407;p47"/>
            <p:cNvSpPr txBox="1"/>
            <p:nvPr/>
          </p:nvSpPr>
          <p:spPr>
            <a:xfrm>
              <a:off x="5845949" y="4736400"/>
              <a:ext cx="25818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#2</a:t>
              </a:r>
              <a:r>
                <a:rPr b="0" i="0" lang="en-US" sz="1400" u="none" cap="none" strike="noStrike">
                  <a:solidFill>
                    <a:schemeClr val="accent3"/>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3"/>
                  </a:solidFill>
                  <a:latin typeface="Open Sans"/>
                  <a:ea typeface="Open Sans"/>
                  <a:cs typeface="Open Sans"/>
                  <a:sym typeface="Open Sans"/>
                </a:rPr>
                <a:t>Sharing Inventory Findings &amp; Vision &amp; Goals</a:t>
              </a:r>
              <a:endParaRPr b="0" i="0" sz="1400" u="none" cap="none" strike="noStrike">
                <a:solidFill>
                  <a:srgbClr val="000000"/>
                </a:solidFill>
                <a:latin typeface="Arial"/>
                <a:ea typeface="Arial"/>
                <a:cs typeface="Arial"/>
                <a:sym typeface="Arial"/>
              </a:endParaRPr>
            </a:p>
          </p:txBody>
        </p:sp>
        <p:sp>
          <p:nvSpPr>
            <p:cNvPr id="408" name="Google Shape;408;p47"/>
            <p:cNvSpPr txBox="1"/>
            <p:nvPr/>
          </p:nvSpPr>
          <p:spPr>
            <a:xfrm>
              <a:off x="8159349" y="4351250"/>
              <a:ext cx="2168100" cy="738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accent3"/>
                  </a:solidFill>
                  <a:latin typeface="Open Sans"/>
                  <a:ea typeface="Open Sans"/>
                  <a:cs typeface="Open Sans"/>
                  <a:sym typeface="Open Sans"/>
                </a:rPr>
                <a:t>Workshop #3</a:t>
              </a:r>
              <a:r>
                <a:rPr b="0" i="0" lang="en-US" sz="1400" u="none" cap="none" strike="noStrike">
                  <a:solidFill>
                    <a:schemeClr val="accent3"/>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3"/>
                  </a:solidFill>
                  <a:latin typeface="Open Sans"/>
                  <a:ea typeface="Open Sans"/>
                  <a:cs typeface="Open Sans"/>
                  <a:sym typeface="Open Sans"/>
                </a:rPr>
                <a:t>Advancing Goals to Strategies</a:t>
              </a:r>
              <a:endParaRPr b="0" i="0" sz="1400" u="none" cap="none" strike="noStrike">
                <a:solidFill>
                  <a:srgbClr val="000000"/>
                </a:solidFill>
                <a:latin typeface="Arial"/>
                <a:ea typeface="Arial"/>
                <a:cs typeface="Arial"/>
                <a:sym typeface="Arial"/>
              </a:endParaRPr>
            </a:p>
          </p:txBody>
        </p:sp>
      </p:grpSp>
      <p:sp>
        <p:nvSpPr>
          <p:cNvPr id="409" name="Google Shape;409;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3"/>
              </a:buClr>
              <a:buSzPts val="4400"/>
              <a:buFont typeface="Poppins"/>
              <a:buNone/>
            </a:pPr>
            <a:r>
              <a:rPr lang="en-US">
                <a:solidFill>
                  <a:schemeClr val="accent3"/>
                </a:solidFill>
              </a:rPr>
              <a:t>Project Schedule</a:t>
            </a:r>
            <a:endParaRPr b="1">
              <a:solidFill>
                <a:schemeClr val="accent3"/>
              </a:solidFill>
            </a:endParaRPr>
          </a:p>
        </p:txBody>
      </p:sp>
      <p:sp>
        <p:nvSpPr>
          <p:cNvPr id="410" name="Google Shape;410;p47"/>
          <p:cNvSpPr txBox="1"/>
          <p:nvPr/>
        </p:nvSpPr>
        <p:spPr>
          <a:xfrm>
            <a:off x="859183" y="6340478"/>
            <a:ext cx="758008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Open Sans"/>
                <a:ea typeface="Open Sans"/>
                <a:cs typeface="Open Sans"/>
                <a:sym typeface="Open Sans"/>
              </a:rPr>
              <a:t>* Dates shown are preliminary and may be revised as the master planning process progresses.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2F2"/>
        </a:solidFill>
      </p:bgPr>
    </p:bg>
    <p:spTree>
      <p:nvGrpSpPr>
        <p:cNvPr id="414" name="Shape 414"/>
        <p:cNvGrpSpPr/>
        <p:nvPr/>
      </p:nvGrpSpPr>
      <p:grpSpPr>
        <a:xfrm>
          <a:off x="0" y="0"/>
          <a:ext cx="0" cy="0"/>
          <a:chOff x="0" y="0"/>
          <a:chExt cx="0" cy="0"/>
        </a:xfrm>
      </p:grpSpPr>
      <p:sp>
        <p:nvSpPr>
          <p:cNvPr id="415" name="Google Shape;415;p48"/>
          <p:cNvSpPr txBox="1"/>
          <p:nvPr>
            <p:ph type="title"/>
          </p:nvPr>
        </p:nvSpPr>
        <p:spPr>
          <a:xfrm>
            <a:off x="212600" y="1818100"/>
            <a:ext cx="66810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Poppins"/>
              <a:buNone/>
            </a:pPr>
            <a:r>
              <a:rPr lang="en-US">
                <a:solidFill>
                  <a:schemeClr val="accent5"/>
                </a:solidFill>
              </a:rPr>
              <a:t>Set Next Meeting Date</a:t>
            </a:r>
            <a:endParaRPr>
              <a:solidFill>
                <a:schemeClr val="accent5"/>
              </a:solidFill>
            </a:endParaRPr>
          </a:p>
          <a:p>
            <a:pPr indent="0" lvl="0" marL="0" rtl="0" algn="l">
              <a:lnSpc>
                <a:spcPct val="90000"/>
              </a:lnSpc>
              <a:spcBef>
                <a:spcPts val="0"/>
              </a:spcBef>
              <a:spcAft>
                <a:spcPts val="0"/>
              </a:spcAft>
              <a:buClr>
                <a:schemeClr val="accent1"/>
              </a:buClr>
              <a:buSzPts val="6000"/>
              <a:buFont typeface="Poppins"/>
              <a:buNone/>
            </a:pPr>
            <a:r>
              <a:rPr lang="en-US" sz="2433"/>
              <a:t>November 12, 2026</a:t>
            </a:r>
            <a:r>
              <a:rPr lang="en-US"/>
              <a:t> </a:t>
            </a:r>
            <a:endParaRPr/>
          </a:p>
        </p:txBody>
      </p:sp>
      <p:pic>
        <p:nvPicPr>
          <p:cNvPr id="416" name="Google Shape;416;p48"/>
          <p:cNvPicPr preferRelativeResize="0"/>
          <p:nvPr/>
        </p:nvPicPr>
        <p:blipFill rotWithShape="1">
          <a:blip r:embed="rId3">
            <a:alphaModFix/>
          </a:blip>
          <a:srcRect b="0" l="0" r="0" t="0"/>
          <a:stretch/>
        </p:blipFill>
        <p:spPr>
          <a:xfrm rot="5400000">
            <a:off x="6191251" y="857248"/>
            <a:ext cx="6857998" cy="51435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PG_2026">
  <a:themeElements>
    <a:clrScheme name="Shrewsbury">
      <a:dk1>
        <a:srgbClr val="000000"/>
      </a:dk1>
      <a:lt1>
        <a:srgbClr val="FFFFFF"/>
      </a:lt1>
      <a:dk2>
        <a:srgbClr val="595E61"/>
      </a:dk2>
      <a:lt2>
        <a:srgbClr val="F1F2F2"/>
      </a:lt2>
      <a:accent1>
        <a:srgbClr val="002B5C"/>
      </a:accent1>
      <a:accent2>
        <a:srgbClr val="007BA7"/>
      </a:accent2>
      <a:accent3>
        <a:srgbClr val="1B4332"/>
      </a:accent3>
      <a:accent4>
        <a:srgbClr val="E31B43"/>
      </a:accent4>
      <a:accent5>
        <a:srgbClr val="601D17"/>
      </a:accent5>
      <a:accent6>
        <a:srgbClr val="9299A1"/>
      </a:accent6>
      <a:hlink>
        <a:srgbClr val="E8E2D6"/>
      </a:hlink>
      <a:folHlink>
        <a:srgbClr val="007B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PG_2026">
  <a:themeElements>
    <a:clrScheme name="Shrewsbury">
      <a:dk1>
        <a:srgbClr val="000000"/>
      </a:dk1>
      <a:lt1>
        <a:srgbClr val="FFFFFF"/>
      </a:lt1>
      <a:dk2>
        <a:srgbClr val="595E61"/>
      </a:dk2>
      <a:lt2>
        <a:srgbClr val="F1F2F2"/>
      </a:lt2>
      <a:accent1>
        <a:srgbClr val="002B5C"/>
      </a:accent1>
      <a:accent2>
        <a:srgbClr val="007BA7"/>
      </a:accent2>
      <a:accent3>
        <a:srgbClr val="1B4332"/>
      </a:accent3>
      <a:accent4>
        <a:srgbClr val="E31B43"/>
      </a:accent4>
      <a:accent5>
        <a:srgbClr val="601D17"/>
      </a:accent5>
      <a:accent6>
        <a:srgbClr val="9299A1"/>
      </a:accent6>
      <a:hlink>
        <a:srgbClr val="E8E2D6"/>
      </a:hlink>
      <a:folHlink>
        <a:srgbClr val="007B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